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253defa96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3defa96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1fe99a27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1fe99a27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253defa96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3defa96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22880e758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2880e758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253c9d927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3c9d927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253c9d927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3c9d927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22880e758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880e758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253c9d927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3c9d927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280d96e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280d96e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26005f70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6005f70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02a26d2b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02a26d2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253c9d927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53c9d927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280d96ed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280d96ed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280d96ed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280d96ed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217d92a1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217d92a1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280d96ed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280d96ed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217d92a1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217d92a1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217d92a1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217d92a1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2961c7d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2961c7d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2961c7df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2961c7df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227c2e6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227c2e6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22880e75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880e75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22880e758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2880e758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253c9d927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53c9d927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22880e75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2880e75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22880e758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2880e758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02a26d2b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02a26d2b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253defa96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3defa9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22880e758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2880e758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1fe99a2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1fe99a2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hyperlink" Target="https://doi.org/10.1161/01.ATV.0000084810.52464.D5" TargetMode="External"/><Relationship Id="rId5" Type="http://schemas.openxmlformats.org/officeDocument/2006/relationships/hyperlink" Target="https://doi.org/10.1161/01.ATV.0000084810.52464.D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ncbi.nlm.nih.gov/pmc/articles/PMC371741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medicinman.cz/?p=nemoci-sympt/chlamydie/anti-infecni-vlivy" TargetMode="External"/><Relationship Id="rId4" Type="http://schemas.openxmlformats.org/officeDocument/2006/relationships/hyperlink" Target="http://medicinman.cz/?p=nemoci-sympt/chlamydie/anti-infecni-vliv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ncbi.nlm.nih.gov/pmc/articles/PMC5192522/" TargetMode="External"/><Relationship Id="rId4" Type="http://schemas.openxmlformats.org/officeDocument/2006/relationships/hyperlink" Target="http://jultika.oulu.fi/files/isbn9789514293153.pdf" TargetMode="External"/><Relationship Id="rId9" Type="http://schemas.openxmlformats.org/officeDocument/2006/relationships/hyperlink" Target="http://www.academia.edu/3112558/Flavonoid_myricetin_quercetin_kaempferol_luteolin_and_apigenin_content_of_edible_tropical_plants" TargetMode="External"/><Relationship Id="rId5" Type="http://schemas.openxmlformats.org/officeDocument/2006/relationships/hyperlink" Target="http://jultika.oulu.fi/files/isbn9789514293153.pdf" TargetMode="External"/><Relationship Id="rId6" Type="http://schemas.openxmlformats.org/officeDocument/2006/relationships/hyperlink" Target="https://encrypted.google.com/patents/EP0981372A2?cl=un" TargetMode="External"/><Relationship Id="rId7" Type="http://schemas.openxmlformats.org/officeDocument/2006/relationships/hyperlink" Target="http://www.jimmunol.org/content/160/3/1297" TargetMode="External"/><Relationship Id="rId8" Type="http://schemas.openxmlformats.org/officeDocument/2006/relationships/hyperlink" Target="https://www.ncbi.nlm.nih.gov/pubmed/1641402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222950" y="0"/>
            <a:ext cx="8921100" cy="16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Nutrition in the prevention of atherosclerosis</a:t>
            </a:r>
            <a:endParaRPr sz="3600"/>
          </a:p>
        </p:txBody>
      </p:sp>
      <p:sp>
        <p:nvSpPr>
          <p:cNvPr id="56" name="Google Shape;56;p13"/>
          <p:cNvSpPr txBox="1"/>
          <p:nvPr>
            <p:ph idx="1" type="subTitle"/>
          </p:nvPr>
        </p:nvSpPr>
        <p:spPr>
          <a:xfrm>
            <a:off x="0" y="4539000"/>
            <a:ext cx="9144000" cy="60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r>
              <a:rPr b="1" lang="en">
                <a:solidFill>
                  <a:srgbClr val="000000"/>
                </a:solidFill>
              </a:rPr>
              <a:t>MUDr. Dana Maňasková</a:t>
            </a:r>
            <a:endParaRPr b="1">
              <a:solidFill>
                <a:srgbClr val="000000"/>
              </a:solidFill>
            </a:endParaRPr>
          </a:p>
        </p:txBody>
      </p:sp>
      <p:sp>
        <p:nvSpPr>
          <p:cNvPr id="57" name="Google Shape;57;p13"/>
          <p:cNvSpPr txBox="1"/>
          <p:nvPr/>
        </p:nvSpPr>
        <p:spPr>
          <a:xfrm>
            <a:off x="930675" y="1795250"/>
            <a:ext cx="51135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MUDr. Dana Maňasková</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nvSpPr>
        <p:spPr>
          <a:xfrm>
            <a:off x="4532100" y="701625"/>
            <a:ext cx="4612200" cy="43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15: </a:t>
            </a:r>
            <a:r>
              <a:rPr b="1" lang="en" sz="2400">
                <a:solidFill>
                  <a:srgbClr val="FF0000"/>
                </a:solidFill>
              </a:rPr>
              <a:t>postinfective asthma br.</a:t>
            </a:r>
            <a:endParaRPr b="1" sz="2400">
              <a:solidFill>
                <a:srgbClr val="FF0000"/>
              </a:solidFill>
            </a:endParaRPr>
          </a:p>
          <a:p>
            <a:pPr indent="0" lvl="0" marL="0" rtl="0" algn="l">
              <a:spcBef>
                <a:spcPts val="0"/>
              </a:spcBef>
              <a:spcAft>
                <a:spcPts val="0"/>
              </a:spcAft>
              <a:buNone/>
            </a:pPr>
            <a:r>
              <a:rPr lang="en" sz="2400"/>
              <a:t>18: </a:t>
            </a:r>
            <a:r>
              <a:rPr b="1" lang="en" sz="2400"/>
              <a:t>+</a:t>
            </a:r>
            <a:r>
              <a:rPr b="1" lang="en" sz="2400"/>
              <a:t> cholesterol, esp. + LDL</a:t>
            </a:r>
            <a:endParaRPr b="1" sz="2400"/>
          </a:p>
          <a:p>
            <a:pPr indent="0" lvl="0" marL="0" rtl="0" algn="l">
              <a:spcBef>
                <a:spcPts val="0"/>
              </a:spcBef>
              <a:spcAft>
                <a:spcPts val="0"/>
              </a:spcAft>
              <a:buNone/>
            </a:pPr>
            <a:r>
              <a:rPr lang="en" sz="2400"/>
              <a:t>25: </a:t>
            </a:r>
            <a:r>
              <a:rPr b="1" lang="en" sz="2400">
                <a:solidFill>
                  <a:srgbClr val="FF0000"/>
                </a:solidFill>
              </a:rPr>
              <a:t>arthralgias:</a:t>
            </a:r>
            <a:r>
              <a:rPr b="1" lang="en" sz="2400"/>
              <a:t> </a:t>
            </a:r>
            <a:r>
              <a:rPr lang="en" sz="2400"/>
              <a:t>knee</a:t>
            </a:r>
            <a:r>
              <a:rPr lang="en" sz="2400"/>
              <a:t>,hips,spine</a:t>
            </a:r>
            <a:endParaRPr sz="2400"/>
          </a:p>
          <a:p>
            <a:pPr indent="0" lvl="0" marL="0" rtl="0" algn="l">
              <a:spcBef>
                <a:spcPts val="0"/>
              </a:spcBef>
              <a:spcAft>
                <a:spcPts val="0"/>
              </a:spcAft>
              <a:buNone/>
            </a:pPr>
            <a:r>
              <a:rPr lang="en" sz="2400"/>
              <a:t>26-37: only </a:t>
            </a:r>
            <a:r>
              <a:rPr lang="en" sz="2400">
                <a:solidFill>
                  <a:srgbClr val="9900FF"/>
                </a:solidFill>
              </a:rPr>
              <a:t>C. pneumonia posit.</a:t>
            </a:r>
            <a:endParaRPr sz="2400">
              <a:solidFill>
                <a:srgbClr val="9900FF"/>
              </a:solidFill>
            </a:endParaRPr>
          </a:p>
          <a:p>
            <a:pPr indent="0" lvl="0" marL="0" rtl="0" algn="l">
              <a:spcBef>
                <a:spcPts val="0"/>
              </a:spcBef>
              <a:spcAft>
                <a:spcPts val="0"/>
              </a:spcAft>
              <a:buNone/>
            </a:pPr>
            <a:r>
              <a:rPr lang="en" sz="2400"/>
              <a:t>Repeated Azithromycine teraphy</a:t>
            </a:r>
            <a:endParaRPr sz="2400"/>
          </a:p>
          <a:p>
            <a:pPr indent="-381000" lvl="0" marL="457200" rtl="0" algn="l">
              <a:spcBef>
                <a:spcPts val="0"/>
              </a:spcBef>
              <a:spcAft>
                <a:spcPts val="0"/>
              </a:spcAft>
              <a:buSzPts val="2400"/>
              <a:buChar char="-"/>
            </a:pPr>
            <a:r>
              <a:rPr lang="en" sz="2400"/>
              <a:t>Asthma and joint pain repeatedly disappears in 1-2 days (long cycles of teraphy)</a:t>
            </a:r>
            <a:endParaRPr sz="2400"/>
          </a:p>
          <a:p>
            <a:pPr indent="-381000" lvl="0" marL="457200" rtl="0" algn="l">
              <a:spcBef>
                <a:spcPts val="0"/>
              </a:spcBef>
              <a:spcAft>
                <a:spcPts val="0"/>
              </a:spcAft>
              <a:buSzPts val="2400"/>
              <a:buChar char="-"/>
            </a:pPr>
            <a:r>
              <a:rPr lang="en" sz="2400"/>
              <a:t>Side eff.: kill of mitochondrias</a:t>
            </a:r>
            <a:endParaRPr sz="2400"/>
          </a:p>
          <a:p>
            <a:pPr indent="-381000" lvl="0" marL="457200" rtl="0" algn="l">
              <a:spcBef>
                <a:spcPts val="0"/>
              </a:spcBef>
              <a:spcAft>
                <a:spcPts val="0"/>
              </a:spcAft>
              <a:buSzPts val="2400"/>
              <a:buChar char="-"/>
            </a:pPr>
            <a:r>
              <a:rPr lang="en" sz="2400"/>
              <a:t>S</a:t>
            </a:r>
            <a:r>
              <a:rPr lang="en" sz="2400"/>
              <a:t>ubungual  hemorrhagias as early sign of relaps</a:t>
            </a:r>
            <a:endParaRPr sz="2400"/>
          </a:p>
          <a:p>
            <a:pPr indent="0" lvl="0" marL="0" rtl="0" algn="l">
              <a:spcBef>
                <a:spcPts val="0"/>
              </a:spcBef>
              <a:spcAft>
                <a:spcPts val="0"/>
              </a:spcAft>
              <a:buNone/>
            </a:pPr>
            <a:r>
              <a:rPr b="1" lang="en" sz="2400"/>
              <a:t> </a:t>
            </a:r>
            <a:r>
              <a:rPr b="1" lang="en" sz="2400"/>
              <a:t>= atherosclerosis progress</a:t>
            </a:r>
            <a:endParaRPr b="1" sz="2400"/>
          </a:p>
        </p:txBody>
      </p:sp>
      <p:pic>
        <p:nvPicPr>
          <p:cNvPr id="143" name="Google Shape;143;p22"/>
          <p:cNvPicPr preferRelativeResize="0"/>
          <p:nvPr/>
        </p:nvPicPr>
        <p:blipFill>
          <a:blip r:embed="rId3">
            <a:alphaModFix/>
          </a:blip>
          <a:stretch>
            <a:fillRect/>
          </a:stretch>
        </p:blipFill>
        <p:spPr>
          <a:xfrm>
            <a:off x="0" y="937425"/>
            <a:ext cx="4532100" cy="4206076"/>
          </a:xfrm>
          <a:prstGeom prst="rect">
            <a:avLst/>
          </a:prstGeom>
          <a:noFill/>
          <a:ln>
            <a:noFill/>
          </a:ln>
        </p:spPr>
      </p:pic>
      <p:sp>
        <p:nvSpPr>
          <p:cNvPr id="144" name="Google Shape;144;p22"/>
          <p:cNvSpPr txBox="1"/>
          <p:nvPr/>
        </p:nvSpPr>
        <p:spPr>
          <a:xfrm>
            <a:off x="0" y="24675"/>
            <a:ext cx="9101700" cy="5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We can count off</a:t>
            </a:r>
            <a:r>
              <a:rPr b="1" lang="en" sz="2400"/>
              <a:t> and only</a:t>
            </a:r>
            <a:r>
              <a:rPr b="1" lang="en" sz="2400"/>
              <a:t> ⅓ of us will be out of the problem</a:t>
            </a:r>
            <a:endParaRPr b="1" sz="2400"/>
          </a:p>
        </p:txBody>
      </p:sp>
      <p:sp>
        <p:nvSpPr>
          <p:cNvPr id="145" name="Google Shape;145;p22"/>
          <p:cNvSpPr txBox="1"/>
          <p:nvPr/>
        </p:nvSpPr>
        <p:spPr>
          <a:xfrm>
            <a:off x="903150" y="937425"/>
            <a:ext cx="3629100" cy="194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Since</a:t>
            </a:r>
            <a:r>
              <a:rPr b="1" lang="en" sz="2400">
                <a:solidFill>
                  <a:schemeClr val="dk1"/>
                </a:solidFill>
              </a:rPr>
              <a:t> 19 years of age “subungual hemorrhages”</a:t>
            </a:r>
            <a:endParaRPr b="1" sz="2400">
              <a:solidFill>
                <a:schemeClr val="dk1"/>
              </a:solidFill>
            </a:endParaRPr>
          </a:p>
          <a:p>
            <a:pPr indent="0" lvl="0" marL="0" rtl="0" algn="l">
              <a:spcBef>
                <a:spcPts val="0"/>
              </a:spcBef>
              <a:spcAft>
                <a:spcPts val="0"/>
              </a:spcAft>
              <a:buNone/>
            </a:pPr>
            <a:r>
              <a:rPr b="1" lang="en" sz="2400">
                <a:solidFill>
                  <a:schemeClr val="dk1"/>
                </a:solidFill>
              </a:rPr>
              <a:t> (micro-emboli)</a:t>
            </a:r>
            <a:endParaRPr b="1" sz="2400">
              <a:solidFill>
                <a:schemeClr val="dk1"/>
              </a:solidFill>
            </a:endParaRPr>
          </a:p>
          <a:p>
            <a:pPr indent="0" lvl="0" marL="0" rtl="0" algn="l">
              <a:spcBef>
                <a:spcPts val="0"/>
              </a:spcBef>
              <a:spcAft>
                <a:spcPts val="0"/>
              </a:spcAft>
              <a:buNone/>
            </a:pPr>
            <a:r>
              <a:rPr b="1" lang="en" sz="2400">
                <a:solidFill>
                  <a:schemeClr val="dk1"/>
                </a:solidFill>
              </a:rPr>
              <a:t> </a:t>
            </a:r>
            <a:endParaRPr/>
          </a:p>
        </p:txBody>
      </p:sp>
      <p:sp>
        <p:nvSpPr>
          <p:cNvPr id="146" name="Google Shape;146;p22"/>
          <p:cNvSpPr txBox="1"/>
          <p:nvPr/>
        </p:nvSpPr>
        <p:spPr>
          <a:xfrm>
            <a:off x="23825" y="595325"/>
            <a:ext cx="45321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My own casuistic:</a:t>
            </a:r>
            <a:endParaRPr>
              <a:solidFill>
                <a:srgbClr val="99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23"/>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2" name="Google Shape;152;p23"/>
          <p:cNvSpPr txBox="1"/>
          <p:nvPr/>
        </p:nvSpPr>
        <p:spPr>
          <a:xfrm>
            <a:off x="154775" y="178600"/>
            <a:ext cx="5238900" cy="19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t>Subungual micro-embolisation</a:t>
            </a:r>
            <a:endParaRPr b="1" sz="3600"/>
          </a:p>
        </p:txBody>
      </p:sp>
      <p:sp>
        <p:nvSpPr>
          <p:cNvPr id="153" name="Google Shape;153;p23"/>
          <p:cNvSpPr txBox="1"/>
          <p:nvPr/>
        </p:nvSpPr>
        <p:spPr>
          <a:xfrm>
            <a:off x="154775" y="2368500"/>
            <a:ext cx="8989200" cy="277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600"/>
              </a:spcAft>
              <a:buNone/>
            </a:pPr>
            <a:r>
              <a:rPr b="1" lang="en" sz="2300">
                <a:solidFill>
                  <a:schemeClr val="dk1"/>
                </a:solidFill>
              </a:rPr>
              <a:t>“</a:t>
            </a:r>
            <a:r>
              <a:rPr b="1" lang="en" sz="2400">
                <a:solidFill>
                  <a:srgbClr val="FF0000"/>
                </a:solidFill>
              </a:rPr>
              <a:t>Chlamydia:platelet ratio of 1:15, adheres to platelets</a:t>
            </a:r>
            <a:r>
              <a:rPr b="1" lang="en" sz="2300">
                <a:solidFill>
                  <a:schemeClr val="dk1"/>
                </a:solidFill>
              </a:rPr>
              <a:t> and triggers P-selectin expression after 1 minute and </a:t>
            </a:r>
            <a:r>
              <a:rPr b="1" lang="en" sz="2400">
                <a:solidFill>
                  <a:srgbClr val="FF0000"/>
                </a:solidFill>
              </a:rPr>
              <a:t>causes an extensive aggregation</a:t>
            </a:r>
            <a:r>
              <a:rPr b="1" lang="en" sz="2300">
                <a:solidFill>
                  <a:schemeClr val="dk1"/>
                </a:solidFill>
              </a:rPr>
              <a:t> and ATP secretion after 20 minutes of incubation. Other tested bacteria had no or only moderate effects on platelet functions.”</a:t>
            </a:r>
            <a:endParaRPr b="1" sz="2300">
              <a:solidFill>
                <a:schemeClr val="dk1"/>
              </a:solidFill>
            </a:endParaRPr>
          </a:p>
        </p:txBody>
      </p:sp>
      <p:sp>
        <p:nvSpPr>
          <p:cNvPr id="154" name="Google Shape;154;p23"/>
          <p:cNvSpPr txBox="1"/>
          <p:nvPr/>
        </p:nvSpPr>
        <p:spPr>
          <a:xfrm>
            <a:off x="4381500" y="4428275"/>
            <a:ext cx="47625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PMID: 12842841 OI: </a:t>
            </a:r>
            <a:r>
              <a:rPr lang="en" sz="1100" u="sng">
                <a:solidFill>
                  <a:schemeClr val="hlink"/>
                </a:solidFill>
                <a:hlinkClick r:id="rId4"/>
              </a:rPr>
              <a:t>10.1161/01.ATV.0000084810.52464.D5</a:t>
            </a:r>
            <a:endParaRPr sz="1100" u="sng">
              <a:solidFill>
                <a:schemeClr val="hlink"/>
              </a:solidFill>
              <a:hlinkClick r:id="rId5"/>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0" name="Google Shape;160;p24"/>
          <p:cNvSpPr/>
          <p:nvPr/>
        </p:nvSpPr>
        <p:spPr>
          <a:xfrm>
            <a:off x="4714075" y="3700000"/>
            <a:ext cx="3941100" cy="8874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txBox="1"/>
          <p:nvPr>
            <p:ph idx="1" type="body"/>
          </p:nvPr>
        </p:nvSpPr>
        <p:spPr>
          <a:xfrm>
            <a:off x="4259075" y="0"/>
            <a:ext cx="4884600" cy="55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rgbClr val="000000"/>
                </a:solidFill>
              </a:rPr>
              <a:t>           </a:t>
            </a:r>
            <a:r>
              <a:rPr b="1" lang="en" sz="2400">
                <a:solidFill>
                  <a:srgbClr val="000000"/>
                </a:solidFill>
              </a:rPr>
              <a:t>Progression of C. pneum.</a:t>
            </a:r>
            <a:endParaRPr b="1" sz="2400">
              <a:solidFill>
                <a:srgbClr val="000000"/>
              </a:solidFill>
            </a:endParaRPr>
          </a:p>
        </p:txBody>
      </p:sp>
      <p:sp>
        <p:nvSpPr>
          <p:cNvPr id="162" name="Google Shape;162;p24"/>
          <p:cNvSpPr txBox="1"/>
          <p:nvPr/>
        </p:nvSpPr>
        <p:spPr>
          <a:xfrm>
            <a:off x="49350" y="37000"/>
            <a:ext cx="50202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Supression/kill of C. pneumonia</a:t>
            </a:r>
            <a:endParaRPr b="1" sz="2400"/>
          </a:p>
        </p:txBody>
      </p:sp>
      <p:sp>
        <p:nvSpPr>
          <p:cNvPr id="163" name="Google Shape;163;p24"/>
          <p:cNvSpPr txBox="1"/>
          <p:nvPr/>
        </p:nvSpPr>
        <p:spPr>
          <a:xfrm>
            <a:off x="185025" y="555050"/>
            <a:ext cx="4884600" cy="26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ATB in pills:  </a:t>
            </a:r>
            <a:endParaRPr b="1" sz="1800">
              <a:solidFill>
                <a:srgbClr val="0000FF"/>
              </a:solidFill>
            </a:endParaRPr>
          </a:p>
          <a:p>
            <a:pPr indent="0" lvl="0" marL="0" rtl="0" algn="l">
              <a:spcBef>
                <a:spcPts val="0"/>
              </a:spcBef>
              <a:spcAft>
                <a:spcPts val="0"/>
              </a:spcAft>
              <a:buNone/>
            </a:pPr>
            <a:r>
              <a:rPr lang="en" sz="1800">
                <a:solidFill>
                  <a:srgbClr val="0000FF"/>
                </a:solidFill>
              </a:rPr>
              <a:t>M</a:t>
            </a:r>
            <a:r>
              <a:rPr lang="en" sz="1800">
                <a:solidFill>
                  <a:srgbClr val="0000FF"/>
                </a:solidFill>
              </a:rPr>
              <a:t>acrolides, tetracyclines, new types</a:t>
            </a:r>
            <a:endParaRPr sz="1800">
              <a:solidFill>
                <a:srgbClr val="073763"/>
              </a:solidFill>
            </a:endParaRPr>
          </a:p>
          <a:p>
            <a:pPr indent="-342900" lvl="0" marL="457200" rtl="0" algn="l">
              <a:spcBef>
                <a:spcPts val="0"/>
              </a:spcBef>
              <a:spcAft>
                <a:spcPts val="0"/>
              </a:spcAft>
              <a:buClr>
                <a:srgbClr val="073763"/>
              </a:buClr>
              <a:buSzPts val="1800"/>
              <a:buChar char="+"/>
            </a:pPr>
            <a:r>
              <a:rPr lang="en" sz="1800">
                <a:solidFill>
                  <a:srgbClr val="073763"/>
                </a:solidFill>
              </a:rPr>
              <a:t>mucolyticum: </a:t>
            </a:r>
            <a:r>
              <a:rPr lang="en" sz="1800">
                <a:solidFill>
                  <a:srgbClr val="073763"/>
                </a:solidFill>
              </a:rPr>
              <a:t>Acetylcystein  </a:t>
            </a:r>
            <a:endParaRPr sz="1800">
              <a:solidFill>
                <a:srgbClr val="073763"/>
              </a:solidFill>
            </a:endParaRPr>
          </a:p>
          <a:p>
            <a:pPr indent="0" lvl="0" marL="0" rtl="0" algn="l">
              <a:spcBef>
                <a:spcPts val="0"/>
              </a:spcBef>
              <a:spcAft>
                <a:spcPts val="0"/>
              </a:spcAft>
              <a:buNone/>
            </a:pPr>
            <a:r>
              <a:rPr b="1" lang="en" sz="1800">
                <a:solidFill>
                  <a:srgbClr val="9900FF"/>
                </a:solidFill>
              </a:rPr>
              <a:t>Natural ATB in food - PLANTS</a:t>
            </a:r>
            <a:endParaRPr b="1" sz="1800">
              <a:solidFill>
                <a:srgbClr val="9900FF"/>
              </a:solidFill>
            </a:endParaRPr>
          </a:p>
          <a:p>
            <a:pPr indent="0" lvl="0" marL="0" rtl="0" algn="l">
              <a:spcBef>
                <a:spcPts val="0"/>
              </a:spcBef>
              <a:spcAft>
                <a:spcPts val="0"/>
              </a:spcAft>
              <a:buNone/>
            </a:pPr>
            <a:r>
              <a:rPr b="1" lang="en" sz="1800">
                <a:solidFill>
                  <a:srgbClr val="674EA7"/>
                </a:solidFill>
              </a:rPr>
              <a:t>Immunomodulancia</a:t>
            </a:r>
            <a:r>
              <a:rPr lang="en" sz="1800"/>
              <a:t> </a:t>
            </a:r>
            <a:endParaRPr b="1" sz="1800">
              <a:solidFill>
                <a:srgbClr val="674EA7"/>
              </a:solidFill>
            </a:endParaRPr>
          </a:p>
          <a:p>
            <a:pPr indent="0" lvl="0" marL="0" rtl="0" algn="l">
              <a:spcBef>
                <a:spcPts val="0"/>
              </a:spcBef>
              <a:spcAft>
                <a:spcPts val="0"/>
              </a:spcAft>
              <a:buNone/>
            </a:pPr>
            <a:r>
              <a:rPr b="1" lang="en" sz="1800">
                <a:solidFill>
                  <a:srgbClr val="674EA7"/>
                </a:solidFill>
              </a:rPr>
              <a:t>  Th1 immunity +, NO, IFN gamma</a:t>
            </a:r>
            <a:endParaRPr b="1" sz="1800">
              <a:solidFill>
                <a:srgbClr val="674EA7"/>
              </a:solidFill>
            </a:endParaRPr>
          </a:p>
          <a:p>
            <a:pPr indent="0" lvl="0" marL="0" rtl="0" algn="l">
              <a:spcBef>
                <a:spcPts val="0"/>
              </a:spcBef>
              <a:spcAft>
                <a:spcPts val="0"/>
              </a:spcAft>
              <a:buNone/>
            </a:pPr>
            <a:r>
              <a:rPr lang="en" sz="1800">
                <a:solidFill>
                  <a:srgbClr val="38761D"/>
                </a:solidFill>
              </a:rPr>
              <a:t>Antioxidants</a:t>
            </a:r>
            <a:endParaRPr sz="1800">
              <a:solidFill>
                <a:srgbClr val="38761D"/>
              </a:solidFill>
            </a:endParaRPr>
          </a:p>
          <a:p>
            <a:pPr indent="0" lvl="0" marL="0" rtl="0" algn="l">
              <a:spcBef>
                <a:spcPts val="0"/>
              </a:spcBef>
              <a:spcAft>
                <a:spcPts val="0"/>
              </a:spcAft>
              <a:buNone/>
            </a:pPr>
            <a:r>
              <a:rPr lang="en" sz="1800">
                <a:solidFill>
                  <a:srgbClr val="38761D"/>
                </a:solidFill>
              </a:rPr>
              <a:t>Probiotic bacterias</a:t>
            </a:r>
            <a:endParaRPr sz="1800">
              <a:solidFill>
                <a:srgbClr val="38761D"/>
              </a:solidFill>
            </a:endParaRPr>
          </a:p>
          <a:p>
            <a:pPr indent="0" lvl="0" marL="0" rtl="0" algn="l">
              <a:spcBef>
                <a:spcPts val="0"/>
              </a:spcBef>
              <a:spcAft>
                <a:spcPts val="0"/>
              </a:spcAft>
              <a:buNone/>
            </a:pPr>
            <a:r>
              <a:rPr lang="en" sz="1800">
                <a:solidFill>
                  <a:srgbClr val="38761D"/>
                </a:solidFill>
              </a:rPr>
              <a:t>Sleep (melatonin)</a:t>
            </a:r>
            <a:endParaRPr sz="1800">
              <a:solidFill>
                <a:srgbClr val="38761D"/>
              </a:solidFill>
            </a:endParaRPr>
          </a:p>
          <a:p>
            <a:pPr indent="0" lvl="0" marL="0" rtl="0" algn="l">
              <a:spcBef>
                <a:spcPts val="0"/>
              </a:spcBef>
              <a:spcAft>
                <a:spcPts val="0"/>
              </a:spcAft>
              <a:buNone/>
            </a:pPr>
            <a:r>
              <a:rPr lang="en" sz="1800">
                <a:solidFill>
                  <a:srgbClr val="38761D"/>
                </a:solidFill>
              </a:rPr>
              <a:t>Serotonin</a:t>
            </a:r>
            <a:endParaRPr sz="1800">
              <a:solidFill>
                <a:srgbClr val="38761D"/>
              </a:solidFill>
            </a:endParaRPr>
          </a:p>
          <a:p>
            <a:pPr indent="0" lvl="0" marL="0" rtl="0" algn="l">
              <a:spcBef>
                <a:spcPts val="0"/>
              </a:spcBef>
              <a:spcAft>
                <a:spcPts val="0"/>
              </a:spcAft>
              <a:buNone/>
            </a:pPr>
            <a:r>
              <a:t/>
            </a:r>
            <a:endParaRPr/>
          </a:p>
        </p:txBody>
      </p:sp>
      <p:sp>
        <p:nvSpPr>
          <p:cNvPr id="164" name="Google Shape;164;p24"/>
          <p:cNvSpPr txBox="1"/>
          <p:nvPr/>
        </p:nvSpPr>
        <p:spPr>
          <a:xfrm>
            <a:off x="4842875" y="555050"/>
            <a:ext cx="4360500" cy="3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Immunosupresive ther., cytostatics</a:t>
            </a:r>
            <a:endParaRPr b="1" sz="1800">
              <a:solidFill>
                <a:srgbClr val="0000FF"/>
              </a:solidFill>
            </a:endParaRPr>
          </a:p>
          <a:p>
            <a:pPr indent="0" lvl="0" marL="0" rtl="0" algn="l">
              <a:spcBef>
                <a:spcPts val="0"/>
              </a:spcBef>
              <a:spcAft>
                <a:spcPts val="0"/>
              </a:spcAft>
              <a:buNone/>
            </a:pPr>
            <a:r>
              <a:rPr b="1" lang="en" sz="1800">
                <a:solidFill>
                  <a:srgbClr val="0000FF"/>
                </a:solidFill>
              </a:rPr>
              <a:t>C</a:t>
            </a:r>
            <a:r>
              <a:rPr b="1" lang="en" sz="1800">
                <a:solidFill>
                  <a:srgbClr val="0000FF"/>
                </a:solidFill>
              </a:rPr>
              <a:t>orticoids </a:t>
            </a:r>
            <a:r>
              <a:rPr lang="en" sz="1800">
                <a:solidFill>
                  <a:srgbClr val="0000FF"/>
                </a:solidFill>
              </a:rPr>
              <a:t>(pills, stress, other infections, sleep disorders, d</a:t>
            </a:r>
            <a:r>
              <a:rPr lang="en" sz="1800">
                <a:solidFill>
                  <a:srgbClr val="0000FF"/>
                </a:solidFill>
              </a:rPr>
              <a:t>epressions, Inflammations, oxidative stress...)</a:t>
            </a:r>
            <a:endParaRPr sz="1800">
              <a:solidFill>
                <a:srgbClr val="0000FF"/>
              </a:solidFill>
            </a:endParaRPr>
          </a:p>
          <a:p>
            <a:pPr indent="0" lvl="0" marL="0" rtl="0" algn="l">
              <a:spcBef>
                <a:spcPts val="0"/>
              </a:spcBef>
              <a:spcAft>
                <a:spcPts val="0"/>
              </a:spcAft>
              <a:buNone/>
            </a:pPr>
            <a:r>
              <a:rPr lang="en" sz="1800">
                <a:solidFill>
                  <a:srgbClr val="38761D"/>
                </a:solidFill>
              </a:rPr>
              <a:t>Homocystein + (deficit B6, B12, B9)</a:t>
            </a:r>
            <a:endParaRPr sz="1800">
              <a:solidFill>
                <a:srgbClr val="38761D"/>
              </a:solidFill>
            </a:endParaRPr>
          </a:p>
          <a:p>
            <a:pPr indent="0" lvl="0" marL="0" rtl="0" algn="l">
              <a:spcBef>
                <a:spcPts val="0"/>
              </a:spcBef>
              <a:spcAft>
                <a:spcPts val="0"/>
              </a:spcAft>
              <a:buNone/>
            </a:pPr>
            <a:r>
              <a:rPr lang="en" sz="1800">
                <a:solidFill>
                  <a:srgbClr val="38761D"/>
                </a:solidFill>
              </a:rPr>
              <a:t>Hyperglycemia, </a:t>
            </a:r>
            <a:r>
              <a:rPr lang="en" sz="1800">
                <a:solidFill>
                  <a:srgbClr val="38761D"/>
                </a:solidFill>
              </a:rPr>
              <a:t>AEGs, </a:t>
            </a:r>
            <a:endParaRPr sz="1800">
              <a:solidFill>
                <a:srgbClr val="38761D"/>
              </a:solidFill>
            </a:endParaRPr>
          </a:p>
          <a:p>
            <a:pPr indent="0" lvl="0" marL="0" rtl="0" algn="l">
              <a:spcBef>
                <a:spcPts val="0"/>
              </a:spcBef>
              <a:spcAft>
                <a:spcPts val="0"/>
              </a:spcAft>
              <a:buNone/>
            </a:pPr>
            <a:r>
              <a:rPr lang="en" sz="1800">
                <a:solidFill>
                  <a:srgbClr val="38761D"/>
                </a:solidFill>
              </a:rPr>
              <a:t>Tryptophan</a:t>
            </a:r>
            <a:endParaRPr sz="1800">
              <a:solidFill>
                <a:srgbClr val="38761D"/>
              </a:solidFill>
            </a:endParaRPr>
          </a:p>
          <a:p>
            <a:pPr indent="0" lvl="0" marL="0" rtl="0" algn="l">
              <a:spcBef>
                <a:spcPts val="0"/>
              </a:spcBef>
              <a:spcAft>
                <a:spcPts val="0"/>
              </a:spcAft>
              <a:buNone/>
            </a:pPr>
            <a:r>
              <a:rPr lang="en" sz="1800">
                <a:solidFill>
                  <a:srgbClr val="38761D"/>
                </a:solidFill>
              </a:rPr>
              <a:t>Na+</a:t>
            </a:r>
            <a:endParaRPr sz="1800">
              <a:solidFill>
                <a:srgbClr val="38761D"/>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a:p>
        </p:txBody>
      </p:sp>
      <p:sp>
        <p:nvSpPr>
          <p:cNvPr id="165" name="Google Shape;165;p24"/>
          <p:cNvSpPr txBox="1"/>
          <p:nvPr/>
        </p:nvSpPr>
        <p:spPr>
          <a:xfrm>
            <a:off x="49350" y="4465125"/>
            <a:ext cx="90942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CAVE: Effective therapy = lysis of infected cells, released Ag = ++ inflammation</a:t>
            </a:r>
            <a:endParaRPr b="1" sz="1800"/>
          </a:p>
        </p:txBody>
      </p:sp>
      <p:sp>
        <p:nvSpPr>
          <p:cNvPr id="166" name="Google Shape;166;p24"/>
          <p:cNvSpPr/>
          <p:nvPr/>
        </p:nvSpPr>
        <p:spPr>
          <a:xfrm>
            <a:off x="4989425" y="3752200"/>
            <a:ext cx="1804800" cy="7830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Inflammation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7" name="Google Shape;167;p24"/>
          <p:cNvSpPr/>
          <p:nvPr/>
        </p:nvSpPr>
        <p:spPr>
          <a:xfrm>
            <a:off x="3976475" y="3944575"/>
            <a:ext cx="1804800" cy="448500"/>
          </a:xfrm>
          <a:prstGeom prst="roundRect">
            <a:avLst>
              <a:gd fmla="val 16667" name="adj"/>
            </a:avLst>
          </a:prstGeom>
          <a:solidFill>
            <a:srgbClr val="E70000">
              <a:alpha val="4923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Infection</a:t>
            </a:r>
            <a:endParaRPr/>
          </a:p>
        </p:txBody>
      </p:sp>
      <p:sp>
        <p:nvSpPr>
          <p:cNvPr id="168" name="Google Shape;168;p24"/>
          <p:cNvSpPr txBox="1"/>
          <p:nvPr/>
        </p:nvSpPr>
        <p:spPr>
          <a:xfrm>
            <a:off x="6718050" y="3944575"/>
            <a:ext cx="1642500" cy="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Oxidation stress</a:t>
            </a:r>
            <a:endParaRPr/>
          </a:p>
        </p:txBody>
      </p:sp>
      <p:sp>
        <p:nvSpPr>
          <p:cNvPr id="169" name="Google Shape;169;p24"/>
          <p:cNvSpPr/>
          <p:nvPr/>
        </p:nvSpPr>
        <p:spPr>
          <a:xfrm>
            <a:off x="5640300" y="3676275"/>
            <a:ext cx="1410300" cy="3582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Autoimmunity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0" y="0"/>
            <a:ext cx="9206400" cy="59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Today </a:t>
            </a:r>
            <a:r>
              <a:rPr b="1" lang="en"/>
              <a:t>ter. of aterosclerosis and C. pneumonia</a:t>
            </a:r>
            <a:endParaRPr b="1"/>
          </a:p>
        </p:txBody>
      </p:sp>
      <p:sp>
        <p:nvSpPr>
          <p:cNvPr id="175" name="Google Shape;175;p25"/>
          <p:cNvSpPr txBox="1"/>
          <p:nvPr>
            <p:ph idx="1" type="body"/>
          </p:nvPr>
        </p:nvSpPr>
        <p:spPr>
          <a:xfrm>
            <a:off x="0" y="590700"/>
            <a:ext cx="9144000" cy="15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9900FF"/>
                </a:solidFill>
              </a:rPr>
              <a:t>Surprise: Proof of different ways of inhibition of C. pneumonia in medication</a:t>
            </a:r>
            <a:endParaRPr b="1">
              <a:solidFill>
                <a:srgbClr val="9900FF"/>
              </a:solidFill>
            </a:endParaRPr>
          </a:p>
          <a:p>
            <a:pPr indent="0" lvl="0" marL="0" rtl="0" algn="l">
              <a:spcBef>
                <a:spcPts val="1600"/>
              </a:spcBef>
              <a:spcAft>
                <a:spcPts val="1600"/>
              </a:spcAft>
              <a:buNone/>
            </a:pPr>
            <a:r>
              <a:rPr b="1" lang="en">
                <a:solidFill>
                  <a:schemeClr val="dk1"/>
                </a:solidFill>
              </a:rPr>
              <a:t>Antiplatelet medication: </a:t>
            </a:r>
            <a:r>
              <a:rPr b="1" lang="en">
                <a:solidFill>
                  <a:srgbClr val="0000FF"/>
                </a:solidFill>
              </a:rPr>
              <a:t>aspirin, clopidogrel</a:t>
            </a:r>
            <a:r>
              <a:rPr lang="en">
                <a:solidFill>
                  <a:srgbClr val="0000FF"/>
                </a:solidFill>
              </a:rPr>
              <a:t> </a:t>
            </a:r>
            <a:r>
              <a:rPr lang="en">
                <a:solidFill>
                  <a:schemeClr val="dk1"/>
                </a:solidFill>
              </a:rPr>
              <a:t>(Inhibited formation of chlamydial inclusions and proliferation, caused depletion of essential growth factors of C.p. - effect had been blocked by addition of tryptophan)</a:t>
            </a:r>
            <a:endParaRPr/>
          </a:p>
        </p:txBody>
      </p:sp>
      <p:sp>
        <p:nvSpPr>
          <p:cNvPr id="176" name="Google Shape;176;p25"/>
          <p:cNvSpPr txBox="1"/>
          <p:nvPr/>
        </p:nvSpPr>
        <p:spPr>
          <a:xfrm>
            <a:off x="0" y="2414425"/>
            <a:ext cx="9144000" cy="359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chemeClr val="dk1"/>
                </a:solidFill>
              </a:rPr>
              <a:t>COX 2 i</a:t>
            </a:r>
            <a:r>
              <a:rPr b="1" lang="en" sz="1800">
                <a:solidFill>
                  <a:schemeClr val="dk1"/>
                </a:solidFill>
              </a:rPr>
              <a:t>nhibitors :</a:t>
            </a:r>
            <a:r>
              <a:rPr lang="en" sz="1800">
                <a:solidFill>
                  <a:schemeClr val="dk1"/>
                </a:solidFill>
              </a:rPr>
              <a:t> short time supresion of C.p. infectivity and growth</a:t>
            </a:r>
            <a:endParaRPr sz="1800">
              <a:solidFill>
                <a:schemeClr val="dk1"/>
              </a:solidFill>
            </a:endParaRPr>
          </a:p>
        </p:txBody>
      </p:sp>
      <p:sp>
        <p:nvSpPr>
          <p:cNvPr id="177" name="Google Shape;177;p25"/>
          <p:cNvSpPr txBox="1"/>
          <p:nvPr/>
        </p:nvSpPr>
        <p:spPr>
          <a:xfrm>
            <a:off x="0" y="2849275"/>
            <a:ext cx="9144000" cy="229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Statins:</a:t>
            </a:r>
            <a:r>
              <a:rPr b="1" lang="en" sz="1800">
                <a:solidFill>
                  <a:srgbClr val="0000FF"/>
                </a:solidFill>
              </a:rPr>
              <a:t> lovastatin (2), simvastatin</a:t>
            </a:r>
            <a:r>
              <a:rPr lang="en" sz="1800">
                <a:solidFill>
                  <a:srgbClr val="0000FF"/>
                </a:solidFill>
              </a:rPr>
              <a:t> </a:t>
            </a:r>
            <a:r>
              <a:rPr lang="en" sz="1800">
                <a:solidFill>
                  <a:schemeClr val="dk1"/>
                </a:solidFill>
              </a:rPr>
              <a:t>(lowered counts of viable C.p., inflammatory infiltration in lugn tissue, in acute infection lowered proinfalmmatory antichlamydial  activity, blocked Akt phosphorylation stimulated by C. pneumonia – and by this also migration of endothelial cells), </a:t>
            </a:r>
            <a:endParaRPr sz="1800">
              <a:solidFill>
                <a:schemeClr val="dk1"/>
              </a:solidFill>
            </a:endParaRPr>
          </a:p>
          <a:p>
            <a:pPr indent="0" lvl="0" marL="0" rtl="0" algn="l">
              <a:lnSpc>
                <a:spcPct val="115000"/>
              </a:lnSpc>
              <a:spcBef>
                <a:spcPts val="1600"/>
              </a:spcBef>
              <a:spcAft>
                <a:spcPts val="1600"/>
              </a:spcAft>
              <a:buNone/>
            </a:pPr>
            <a:r>
              <a:rPr b="1" lang="en" sz="1800">
                <a:solidFill>
                  <a:srgbClr val="0000FF"/>
                </a:solidFill>
              </a:rPr>
              <a:t>fluvastatin </a:t>
            </a:r>
            <a:r>
              <a:rPr lang="en" sz="1800">
                <a:solidFill>
                  <a:schemeClr val="dk1"/>
                </a:solidFill>
              </a:rPr>
              <a:t>(blocked </a:t>
            </a:r>
            <a:r>
              <a:rPr lang="en" sz="1800">
                <a:solidFill>
                  <a:schemeClr val="dk1"/>
                </a:solidFill>
              </a:rPr>
              <a:t>scavenger receptor LOX-1 which </a:t>
            </a:r>
            <a:r>
              <a:rPr lang="en" sz="1800">
                <a:solidFill>
                  <a:schemeClr val="dk1"/>
                </a:solidFill>
              </a:rPr>
              <a:t>limited entry of oxLDL into endothelial cells infected by C.p.)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6"/>
          <p:cNvSpPr txBox="1"/>
          <p:nvPr>
            <p:ph idx="1" type="body"/>
          </p:nvPr>
        </p:nvSpPr>
        <p:spPr>
          <a:xfrm>
            <a:off x="0" y="0"/>
            <a:ext cx="91440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Beta-blockers:</a:t>
            </a:r>
            <a:r>
              <a:rPr lang="en">
                <a:solidFill>
                  <a:srgbClr val="0000FF"/>
                </a:solidFill>
              </a:rPr>
              <a:t> </a:t>
            </a:r>
            <a:r>
              <a:rPr b="1" lang="en">
                <a:solidFill>
                  <a:srgbClr val="0000FF"/>
                </a:solidFill>
              </a:rPr>
              <a:t>bisoprolol, metoprolol</a:t>
            </a:r>
            <a:r>
              <a:rPr lang="en">
                <a:solidFill>
                  <a:srgbClr val="0000FF"/>
                </a:solidFill>
              </a:rPr>
              <a:t> </a:t>
            </a:r>
            <a:r>
              <a:rPr lang="en">
                <a:solidFill>
                  <a:schemeClr val="dk1"/>
                </a:solidFill>
              </a:rPr>
              <a:t>(wake-up C.p. from persistence to productive infection – synergis effect with ATB therapy and antichlamydial effect of some natural phytochemicals</a:t>
            </a:r>
            <a:endParaRPr>
              <a:solidFill>
                <a:schemeClr val="dk1"/>
              </a:solidFill>
            </a:endParaRPr>
          </a:p>
          <a:p>
            <a:pPr indent="0" lvl="0" marL="0" rtl="0" algn="l">
              <a:spcBef>
                <a:spcPts val="1600"/>
              </a:spcBef>
              <a:spcAft>
                <a:spcPts val="0"/>
              </a:spcAft>
              <a:buClr>
                <a:schemeClr val="dk1"/>
              </a:buClr>
              <a:buSzPts val="1100"/>
              <a:buFont typeface="Arial"/>
              <a:buNone/>
            </a:pPr>
            <a:r>
              <a:rPr b="1" lang="en">
                <a:solidFill>
                  <a:schemeClr val="dk1"/>
                </a:solidFill>
              </a:rPr>
              <a:t>ACEI: </a:t>
            </a:r>
            <a:r>
              <a:rPr b="1" lang="en">
                <a:solidFill>
                  <a:srgbClr val="0000FF"/>
                </a:solidFill>
              </a:rPr>
              <a:t>perindopril (2), enalapril (2), ramipril</a:t>
            </a:r>
            <a:r>
              <a:rPr lang="en">
                <a:solidFill>
                  <a:srgbClr val="0000FF"/>
                </a:solidFill>
              </a:rPr>
              <a:t> </a:t>
            </a:r>
            <a:r>
              <a:rPr lang="en">
                <a:solidFill>
                  <a:schemeClr val="dk1"/>
                </a:solidFill>
              </a:rPr>
              <a:t>(inhibit matrix metalloproteinases activated by C. pneumonia)</a:t>
            </a:r>
            <a:endParaRPr>
              <a:solidFill>
                <a:schemeClr val="dk1"/>
              </a:solidFill>
            </a:endParaRPr>
          </a:p>
          <a:p>
            <a:pPr indent="0" lvl="0" marL="0" rtl="0" algn="l">
              <a:spcBef>
                <a:spcPts val="1600"/>
              </a:spcBef>
              <a:spcAft>
                <a:spcPts val="0"/>
              </a:spcAft>
              <a:buClr>
                <a:schemeClr val="dk1"/>
              </a:buClr>
              <a:buSzPts val="1100"/>
              <a:buFont typeface="Arial"/>
              <a:buNone/>
            </a:pPr>
            <a:r>
              <a:rPr b="1" lang="en">
                <a:solidFill>
                  <a:schemeClr val="dk1"/>
                </a:solidFill>
              </a:rPr>
              <a:t>AT blokátory: </a:t>
            </a:r>
            <a:r>
              <a:rPr b="1" lang="en">
                <a:solidFill>
                  <a:srgbClr val="0000FF"/>
                </a:solidFill>
              </a:rPr>
              <a:t>valsartan (2), losartan</a:t>
            </a:r>
            <a:r>
              <a:rPr lang="en">
                <a:solidFill>
                  <a:srgbClr val="0000FF"/>
                </a:solidFill>
              </a:rPr>
              <a:t> </a:t>
            </a:r>
            <a:r>
              <a:rPr lang="en">
                <a:solidFill>
                  <a:schemeClr val="dk1"/>
                </a:solidFill>
              </a:rPr>
              <a:t>(lowered risk of Chlamydia trachomatis infection), </a:t>
            </a:r>
            <a:r>
              <a:rPr b="1" lang="en">
                <a:solidFill>
                  <a:srgbClr val="0000FF"/>
                </a:solidFill>
              </a:rPr>
              <a:t>olmesartan (2)</a:t>
            </a:r>
            <a:endParaRPr b="1">
              <a:solidFill>
                <a:srgbClr val="0000FF"/>
              </a:solidFill>
            </a:endParaRPr>
          </a:p>
          <a:p>
            <a:pPr indent="0" lvl="0" marL="0" rtl="0" algn="l">
              <a:spcBef>
                <a:spcPts val="1600"/>
              </a:spcBef>
              <a:spcAft>
                <a:spcPts val="0"/>
              </a:spcAft>
              <a:buClr>
                <a:schemeClr val="dk1"/>
              </a:buClr>
              <a:buSzPts val="1100"/>
              <a:buFont typeface="Arial"/>
              <a:buNone/>
            </a:pPr>
            <a:r>
              <a:rPr b="1" lang="en">
                <a:solidFill>
                  <a:schemeClr val="dk1"/>
                </a:solidFill>
              </a:rPr>
              <a:t>Antikoagulancia: </a:t>
            </a:r>
            <a:r>
              <a:rPr b="1" lang="en">
                <a:solidFill>
                  <a:srgbClr val="0000FF"/>
                </a:solidFill>
              </a:rPr>
              <a:t>enoxaparin, heparin</a:t>
            </a:r>
            <a:r>
              <a:rPr b="1" lang="en">
                <a:solidFill>
                  <a:schemeClr val="dk1"/>
                </a:solidFill>
              </a:rPr>
              <a:t> </a:t>
            </a:r>
            <a:r>
              <a:rPr lang="en">
                <a:solidFill>
                  <a:schemeClr val="dk1"/>
                </a:solidFill>
              </a:rPr>
              <a:t>(Inhibit adhesion of elementary body of C. trachomatis and C.pneumoniae on cell surface and so it´s infectiveness) (2)</a:t>
            </a:r>
            <a:endParaRPr>
              <a:solidFill>
                <a:schemeClr val="dk1"/>
              </a:solidFill>
            </a:endParaRPr>
          </a:p>
          <a:p>
            <a:pPr indent="0" lvl="0" marL="0" rtl="0" algn="l">
              <a:spcBef>
                <a:spcPts val="1600"/>
              </a:spcBef>
              <a:spcAft>
                <a:spcPts val="0"/>
              </a:spcAft>
              <a:buClr>
                <a:schemeClr val="dk1"/>
              </a:buClr>
              <a:buSzPts val="1100"/>
              <a:buFont typeface="Arial"/>
              <a:buNone/>
            </a:pPr>
            <a:r>
              <a:rPr b="1" lang="en">
                <a:solidFill>
                  <a:schemeClr val="dk1"/>
                </a:solidFill>
              </a:rPr>
              <a:t>Inhibitors of glycoprotein IIB/IIIA: </a:t>
            </a:r>
            <a:r>
              <a:rPr b="1" lang="en">
                <a:solidFill>
                  <a:srgbClr val="0000FF"/>
                </a:solidFill>
              </a:rPr>
              <a:t>tirofiban, eptifibatide (2), abciximab</a:t>
            </a:r>
            <a:r>
              <a:rPr lang="en">
                <a:solidFill>
                  <a:schemeClr val="dk1"/>
                </a:solidFill>
              </a:rPr>
              <a:t> </a:t>
            </a:r>
            <a:r>
              <a:rPr lang="en">
                <a:solidFill>
                  <a:srgbClr val="000000"/>
                </a:solidFill>
              </a:rPr>
              <a:t>(</a:t>
            </a:r>
            <a:r>
              <a:rPr lang="en">
                <a:solidFill>
                  <a:srgbClr val="000000"/>
                </a:solidFill>
              </a:rPr>
              <a:t>Chlamydia adheres to platelets and triggers P-selectin expression after 1 minute and causes an extensive aggregation.</a:t>
            </a:r>
            <a:r>
              <a:rPr lang="en">
                <a:solidFill>
                  <a:srgbClr val="000000"/>
                </a:solidFill>
              </a:rPr>
              <a:t> Inhibition of IIb/IIIa by abciximab strongly reduced this platelet aggregation.)</a:t>
            </a:r>
            <a:endParaRPr>
              <a:solidFill>
                <a:srgbClr val="000000"/>
              </a:solidFill>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7"/>
          <p:cNvSpPr txBox="1"/>
          <p:nvPr>
            <p:ph idx="1" type="body"/>
          </p:nvPr>
        </p:nvSpPr>
        <p:spPr>
          <a:xfrm>
            <a:off x="0" y="0"/>
            <a:ext cx="9078300" cy="5143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Vazodilatancia:</a:t>
            </a:r>
            <a:r>
              <a:rPr lang="en">
                <a:solidFill>
                  <a:schemeClr val="dk1"/>
                </a:solidFill>
              </a:rPr>
              <a:t> </a:t>
            </a:r>
            <a:r>
              <a:rPr b="1" lang="en">
                <a:solidFill>
                  <a:srgbClr val="0000FF"/>
                </a:solidFill>
              </a:rPr>
              <a:t>isosorbid dinitrate (2, 3), isosorbid mononitrate, nitroglycerin</a:t>
            </a:r>
            <a:r>
              <a:rPr lang="en">
                <a:solidFill>
                  <a:schemeClr val="dk1"/>
                </a:solidFill>
              </a:rPr>
              <a:t> (donors of NO - elevating its concentrations, NO kills C.p.) (3)</a:t>
            </a:r>
            <a:endParaRPr>
              <a:solidFill>
                <a:schemeClr val="dk1"/>
              </a:solidFill>
            </a:endParaRPr>
          </a:p>
          <a:p>
            <a:pPr indent="0" lvl="0" marL="0" rtl="0" algn="l">
              <a:lnSpc>
                <a:spcPct val="100000"/>
              </a:lnSpc>
              <a:spcBef>
                <a:spcPts val="0"/>
              </a:spcBef>
              <a:spcAft>
                <a:spcPts val="0"/>
              </a:spcAft>
              <a:buNone/>
            </a:pPr>
            <a:r>
              <a:t/>
            </a:r>
            <a:endParaRPr b="1"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Diuretics:</a:t>
            </a:r>
            <a:r>
              <a:rPr b="1" lang="en">
                <a:solidFill>
                  <a:srgbClr val="0000FF"/>
                </a:solidFill>
              </a:rPr>
              <a:t> amilorid, chlorthiazide (2, 3)</a:t>
            </a:r>
            <a:r>
              <a:rPr lang="en">
                <a:solidFill>
                  <a:schemeClr val="dk1"/>
                </a:solidFill>
              </a:rPr>
              <a:t> – (disturbs Na+ cyclus of C.p. in membrane, </a:t>
            </a:r>
            <a:r>
              <a:rPr lang="en">
                <a:solidFill>
                  <a:srgbClr val="0000FF"/>
                </a:solidFill>
              </a:rPr>
              <a:t>dimethyl amiloride</a:t>
            </a:r>
            <a:r>
              <a:rPr lang="en">
                <a:solidFill>
                  <a:schemeClr val="dk1"/>
                </a:solidFill>
              </a:rPr>
              <a:t> inhibits macropinocytosis in dendritic cells and macrophages in bone marrow - lowered amount of chlamydial internalisation into the cell cca to 75-67%) (4)</a:t>
            </a:r>
            <a:endParaRPr>
              <a:solidFill>
                <a:schemeClr val="dk1"/>
              </a:solidFill>
            </a:endParaRPr>
          </a:p>
          <a:p>
            <a:pPr indent="0" lvl="0" marL="0" rtl="0" algn="l">
              <a:lnSpc>
                <a:spcPct val="100000"/>
              </a:lnSpc>
              <a:spcBef>
                <a:spcPts val="0"/>
              </a:spcBef>
              <a:spcAft>
                <a:spcPts val="0"/>
              </a:spcAft>
              <a:buNone/>
            </a:pPr>
            <a:r>
              <a:t/>
            </a:r>
            <a:endParaRPr b="1"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Calcium channels blockers:</a:t>
            </a:r>
            <a:r>
              <a:rPr lang="en">
                <a:solidFill>
                  <a:schemeClr val="dk1"/>
                </a:solidFill>
              </a:rPr>
              <a:t> synergic effect with ATB and some natural phytochemicals against C.p., </a:t>
            </a:r>
            <a:r>
              <a:rPr b="1" lang="en">
                <a:solidFill>
                  <a:srgbClr val="0000FF"/>
                </a:solidFill>
              </a:rPr>
              <a:t>verapamil</a:t>
            </a:r>
            <a:r>
              <a:rPr lang="en">
                <a:solidFill>
                  <a:schemeClr val="dk1"/>
                </a:solidFill>
              </a:rPr>
              <a:t> (inhibits growth and maturation of C. pneumonia and so it´s infectivity), </a:t>
            </a:r>
            <a:r>
              <a:rPr b="1" lang="en">
                <a:solidFill>
                  <a:srgbClr val="0000FF"/>
                </a:solidFill>
              </a:rPr>
              <a:t>amlodipin</a:t>
            </a:r>
            <a:r>
              <a:rPr lang="en">
                <a:solidFill>
                  <a:srgbClr val="0000FF"/>
                </a:solidFill>
              </a:rPr>
              <a:t> (2)</a:t>
            </a:r>
            <a:endParaRPr>
              <a:solidFill>
                <a:srgbClr val="0000FF"/>
              </a:solidFill>
            </a:endParaRPr>
          </a:p>
          <a:p>
            <a:pPr indent="0" lvl="0" marL="0" rtl="0" algn="l">
              <a:lnSpc>
                <a:spcPct val="100000"/>
              </a:lnSpc>
              <a:spcBef>
                <a:spcPts val="0"/>
              </a:spcBef>
              <a:spcAft>
                <a:spcPts val="0"/>
              </a:spcAft>
              <a:buNone/>
            </a:pPr>
            <a:r>
              <a:t/>
            </a:r>
            <a:endParaRPr b="1"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Immunosuppressants: </a:t>
            </a:r>
            <a:r>
              <a:rPr lang="en">
                <a:solidFill>
                  <a:schemeClr val="dk1"/>
                </a:solidFill>
              </a:rPr>
              <a:t>(part of some stents): </a:t>
            </a:r>
            <a:r>
              <a:rPr b="1" lang="en">
                <a:solidFill>
                  <a:srgbClr val="0000FF"/>
                </a:solidFill>
              </a:rPr>
              <a:t>rapamycin</a:t>
            </a:r>
            <a:r>
              <a:rPr lang="en">
                <a:solidFill>
                  <a:schemeClr val="dk1"/>
                </a:solidFill>
              </a:rPr>
              <a:t> (inhibits infectivity of C.p. by suppression of maturation of elementary bodies by several mechanisms) (2)</a:t>
            </a:r>
            <a:endParaRPr>
              <a:solidFill>
                <a:schemeClr val="dk1"/>
              </a:solidFill>
            </a:endParaRPr>
          </a:p>
          <a:p>
            <a:pPr indent="0" lvl="0" marL="0" rtl="0" algn="l">
              <a:lnSpc>
                <a:spcPct val="100000"/>
              </a:lnSpc>
              <a:spcBef>
                <a:spcPts val="0"/>
              </a:spcBef>
              <a:spcAft>
                <a:spcPts val="0"/>
              </a:spcAft>
              <a:buNone/>
            </a:pPr>
            <a:r>
              <a:t/>
            </a:r>
            <a:endParaRPr b="1"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Venotonics: </a:t>
            </a:r>
            <a:r>
              <a:rPr b="1" lang="en">
                <a:solidFill>
                  <a:srgbClr val="0000FF"/>
                </a:solidFill>
              </a:rPr>
              <a:t>hesperidin, rutin</a:t>
            </a:r>
            <a:r>
              <a:rPr lang="en">
                <a:solidFill>
                  <a:schemeClr val="dk1"/>
                </a:solidFill>
              </a:rPr>
              <a:t> (lowers leukocyte entry in the tissues, vessel leakage, inflammations and effectively regenerates resveratrol, which is effective against C.p.)</a:t>
            </a:r>
            <a:endParaRPr>
              <a:solidFill>
                <a:schemeClr val="dk1"/>
              </a:solidFill>
            </a:endParaRPr>
          </a:p>
          <a:p>
            <a:pPr indent="0" lvl="0" marL="0" rtl="0" algn="l">
              <a:lnSpc>
                <a:spcPct val="100000"/>
              </a:lnSpc>
              <a:spcBef>
                <a:spcPts val="0"/>
              </a:spcBef>
              <a:spcAft>
                <a:spcPts val="0"/>
              </a:spcAft>
              <a:buNone/>
            </a:pPr>
            <a:r>
              <a:t/>
            </a:r>
            <a:endParaRPr b="1"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rgbClr val="0000FF"/>
                </a:solidFill>
              </a:rPr>
              <a:t>Niacin and nicotinic acid</a:t>
            </a:r>
            <a:r>
              <a:rPr lang="en">
                <a:solidFill>
                  <a:srgbClr val="0000FF"/>
                </a:solidFill>
              </a:rPr>
              <a:t> </a:t>
            </a:r>
            <a:r>
              <a:rPr lang="en">
                <a:solidFill>
                  <a:schemeClr val="dk1"/>
                </a:solidFill>
              </a:rPr>
              <a:t>(lowers cholesterol) – works against C.p. (3)</a:t>
            </a:r>
            <a:endParaRPr>
              <a:solidFill>
                <a:schemeClr val="dk1"/>
              </a:solidFill>
            </a:endParaRPr>
          </a:p>
          <a:p>
            <a:pPr indent="0" lvl="0" marL="0" rtl="0" algn="l">
              <a:lnSpc>
                <a:spcPct val="100000"/>
              </a:lnSpc>
              <a:spcBef>
                <a:spcPts val="0"/>
              </a:spcBef>
              <a:spcAft>
                <a:spcPts val="0"/>
              </a:spcAft>
              <a:buNone/>
            </a:pPr>
            <a:r>
              <a:t/>
            </a:r>
            <a:endParaRPr b="1"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rgbClr val="0000FF"/>
                </a:solidFill>
              </a:rPr>
              <a:t>Acetylcysteine and similar molecules</a:t>
            </a:r>
            <a:r>
              <a:rPr lang="en">
                <a:solidFill>
                  <a:srgbClr val="0000FF"/>
                </a:solidFill>
              </a:rPr>
              <a:t> </a:t>
            </a:r>
            <a:r>
              <a:rPr lang="en">
                <a:solidFill>
                  <a:schemeClr val="dk1"/>
                </a:solidFill>
              </a:rPr>
              <a:t>(disrupts surface membrane of elementary body  C.p. and other microbes incl. disruption of microbial films, lowers homocysteine, elevates glutathione) (3) aj...</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C. pneumonia, phytochemicals and atherosclerosis</a:t>
            </a:r>
            <a:endParaRPr b="1">
              <a:solidFill>
                <a:srgbClr val="000000"/>
              </a:solidFill>
            </a:endParaRPr>
          </a:p>
        </p:txBody>
      </p:sp>
      <p:sp>
        <p:nvSpPr>
          <p:cNvPr id="193" name="Google Shape;193;p28"/>
          <p:cNvSpPr txBox="1"/>
          <p:nvPr>
            <p:ph idx="1" type="body"/>
          </p:nvPr>
        </p:nvSpPr>
        <p:spPr>
          <a:xfrm>
            <a:off x="0" y="518325"/>
            <a:ext cx="9144000" cy="226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00FF"/>
                </a:solidFill>
              </a:rPr>
              <a:t>Resveratrol </a:t>
            </a:r>
            <a:r>
              <a:rPr lang="en" sz="2400">
                <a:solidFill>
                  <a:schemeClr val="dk1"/>
                </a:solidFill>
              </a:rPr>
              <a:t> </a:t>
            </a:r>
            <a:endParaRPr sz="2400">
              <a:solidFill>
                <a:schemeClr val="dk1"/>
              </a:solidFill>
            </a:endParaRPr>
          </a:p>
          <a:p>
            <a:pPr indent="0" lvl="0" marL="0" rtl="0" algn="l">
              <a:lnSpc>
                <a:spcPct val="100000"/>
              </a:lnSpc>
              <a:spcBef>
                <a:spcPts val="0"/>
              </a:spcBef>
              <a:spcAft>
                <a:spcPts val="0"/>
              </a:spcAft>
              <a:buNone/>
            </a:pPr>
            <a:r>
              <a:rPr lang="en" sz="2400">
                <a:solidFill>
                  <a:schemeClr val="dk1"/>
                </a:solidFill>
              </a:rPr>
              <a:t>In infected monocytes C. pneumonia blocks proteincinase C and NOX and by this the production of ROS, oxidated LDL and so amount of foam cells. In vitro suppressed division of C. pneumonia. Significant synergia with clarythromycin and ofloxacin (inhibits cellular efflux pumps)</a:t>
            </a:r>
            <a:endParaRPr b="1" sz="1300" u="sng">
              <a:solidFill>
                <a:schemeClr val="hlink"/>
              </a:solidFill>
              <a:hlinkClick r:id="rId3"/>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t/>
            </a:r>
            <a:endParaRPr sz="2400"/>
          </a:p>
        </p:txBody>
      </p:sp>
      <p:sp>
        <p:nvSpPr>
          <p:cNvPr id="194" name="Google Shape;194;p28"/>
          <p:cNvSpPr txBox="1"/>
          <p:nvPr/>
        </p:nvSpPr>
        <p:spPr>
          <a:xfrm>
            <a:off x="0" y="2838288"/>
            <a:ext cx="9144000" cy="79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0000FF"/>
                </a:solidFill>
              </a:rPr>
              <a:t>2006 </a:t>
            </a:r>
            <a:r>
              <a:rPr b="1" lang="en" sz="900">
                <a:solidFill>
                  <a:srgbClr val="0000FF"/>
                </a:solidFill>
              </a:rPr>
              <a:t>(5)</a:t>
            </a:r>
            <a:r>
              <a:rPr b="1" lang="en" sz="1800">
                <a:solidFill>
                  <a:srgbClr val="0000FF"/>
                </a:solidFill>
              </a:rPr>
              <a:t> and 2016</a:t>
            </a:r>
            <a:r>
              <a:rPr b="1" lang="en" sz="900">
                <a:solidFill>
                  <a:srgbClr val="0000FF"/>
                </a:solidFill>
              </a:rPr>
              <a:t> (1)</a:t>
            </a:r>
            <a:r>
              <a:rPr b="1" lang="en" sz="1800">
                <a:solidFill>
                  <a:srgbClr val="0000FF"/>
                </a:solidFill>
              </a:rPr>
              <a:t> </a:t>
            </a:r>
            <a:r>
              <a:rPr lang="en" sz="1800">
                <a:solidFill>
                  <a:schemeClr val="dk1"/>
                </a:solidFill>
              </a:rPr>
              <a:t>published 2 extensive in vitro study and prooved </a:t>
            </a:r>
            <a:r>
              <a:rPr b="1" lang="en" sz="1800">
                <a:solidFill>
                  <a:srgbClr val="FF0000"/>
                </a:solidFill>
              </a:rPr>
              <a:t>antichlamydial effects of many phytochemicals</a:t>
            </a:r>
            <a:r>
              <a:rPr lang="en" sz="1800">
                <a:solidFill>
                  <a:srgbClr val="FF0000"/>
                </a:solidFill>
              </a:rPr>
              <a:t> - many of them highly effective !!!  </a:t>
            </a:r>
            <a:r>
              <a:rPr lang="en" sz="1800">
                <a:solidFill>
                  <a:schemeClr val="dk1"/>
                </a:solidFill>
              </a:rPr>
              <a:t> </a:t>
            </a:r>
            <a:endParaRPr sz="1800">
              <a:solidFill>
                <a:schemeClr val="dk2"/>
              </a:solidFill>
            </a:endParaRPr>
          </a:p>
        </p:txBody>
      </p:sp>
      <p:sp>
        <p:nvSpPr>
          <p:cNvPr id="195" name="Google Shape;195;p28"/>
          <p:cNvSpPr txBox="1"/>
          <p:nvPr/>
        </p:nvSpPr>
        <p:spPr>
          <a:xfrm>
            <a:off x="0" y="3583100"/>
            <a:ext cx="9144000" cy="156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Nutrition and food supplements directed against C.pneumonia:</a:t>
            </a:r>
            <a:endParaRPr b="1" sz="1800">
              <a:solidFill>
                <a:srgbClr val="0000FF"/>
              </a:solidFill>
            </a:endParaRPr>
          </a:p>
          <a:p>
            <a:pPr indent="-342900" lvl="0" marL="457200" rtl="0" algn="l">
              <a:spcBef>
                <a:spcPts val="0"/>
              </a:spcBef>
              <a:spcAft>
                <a:spcPts val="0"/>
              </a:spcAft>
              <a:buClr>
                <a:schemeClr val="dk1"/>
              </a:buClr>
              <a:buSzPts val="1800"/>
              <a:buChar char="●"/>
            </a:pPr>
            <a:r>
              <a:rPr b="1" lang="en" sz="1800">
                <a:solidFill>
                  <a:schemeClr val="dk1"/>
                </a:solidFill>
              </a:rPr>
              <a:t>+ Effectivity of ATB therapy of respiratory infections  </a:t>
            </a:r>
            <a:endParaRPr b="1" sz="18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 Risk of chronic infection development</a:t>
            </a:r>
            <a:endParaRPr b="1" sz="18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 Chance to lower or stop the progression of atherosclerosis and many other associated diseases !!!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Chemicals with prooved effectivity x</a:t>
            </a:r>
            <a:r>
              <a:rPr b="1" lang="en"/>
              <a:t> C. pneumonia  </a:t>
            </a:r>
            <a:endParaRPr b="1"/>
          </a:p>
        </p:txBody>
      </p:sp>
      <p:sp>
        <p:nvSpPr>
          <p:cNvPr id="201" name="Google Shape;201;p29"/>
          <p:cNvSpPr txBox="1"/>
          <p:nvPr>
            <p:ph idx="1" type="body"/>
          </p:nvPr>
        </p:nvSpPr>
        <p:spPr>
          <a:xfrm>
            <a:off x="222025" y="572700"/>
            <a:ext cx="34167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FF"/>
                </a:solidFill>
              </a:rPr>
              <a:t>Methoxy psoralen-Bergapten</a:t>
            </a:r>
            <a:endParaRPr b="1">
              <a:solidFill>
                <a:srgbClr val="0000FF"/>
              </a:solidFill>
            </a:endParaRPr>
          </a:p>
          <a:p>
            <a:pPr indent="0" lvl="0" marL="0" rtl="0" algn="l">
              <a:lnSpc>
                <a:spcPct val="100000"/>
              </a:lnSpc>
              <a:spcBef>
                <a:spcPts val="0"/>
              </a:spcBef>
              <a:spcAft>
                <a:spcPts val="0"/>
              </a:spcAft>
              <a:buNone/>
            </a:pPr>
            <a:r>
              <a:rPr b="1" lang="en">
                <a:solidFill>
                  <a:srgbClr val="0000FF"/>
                </a:solidFill>
              </a:rPr>
              <a:t>Scopoletin</a:t>
            </a:r>
            <a:endParaRPr b="1">
              <a:solidFill>
                <a:srgbClr val="0000FF"/>
              </a:solidFill>
            </a:endParaRPr>
          </a:p>
          <a:p>
            <a:pPr indent="0" lvl="0" marL="0" rtl="0" algn="l">
              <a:lnSpc>
                <a:spcPct val="100000"/>
              </a:lnSpc>
              <a:spcBef>
                <a:spcPts val="0"/>
              </a:spcBef>
              <a:spcAft>
                <a:spcPts val="0"/>
              </a:spcAft>
              <a:buNone/>
            </a:pPr>
            <a:r>
              <a:rPr b="1" lang="en">
                <a:solidFill>
                  <a:srgbClr val="3333FF"/>
                </a:solidFill>
              </a:rPr>
              <a:t>Methoxsalen - xanthotoxin</a:t>
            </a:r>
            <a:endParaRPr>
              <a:solidFill>
                <a:schemeClr val="dk1"/>
              </a:solidFill>
            </a:endParaRPr>
          </a:p>
          <a:p>
            <a:pPr indent="0" lvl="0" marL="0" rtl="0" algn="l">
              <a:lnSpc>
                <a:spcPct val="100000"/>
              </a:lnSpc>
              <a:spcBef>
                <a:spcPts val="0"/>
              </a:spcBef>
              <a:spcAft>
                <a:spcPts val="0"/>
              </a:spcAft>
              <a:buNone/>
            </a:pPr>
            <a:r>
              <a:rPr b="1" lang="en">
                <a:solidFill>
                  <a:srgbClr val="3333FF"/>
                </a:solidFill>
              </a:rPr>
              <a:t>Acacetin</a:t>
            </a:r>
            <a:endParaRPr>
              <a:solidFill>
                <a:srgbClr val="3333FF"/>
              </a:solidFill>
            </a:endParaRPr>
          </a:p>
          <a:p>
            <a:pPr indent="0" lvl="0" marL="0" rtl="0" algn="l">
              <a:lnSpc>
                <a:spcPct val="100000"/>
              </a:lnSpc>
              <a:spcBef>
                <a:spcPts val="0"/>
              </a:spcBef>
              <a:spcAft>
                <a:spcPts val="0"/>
              </a:spcAft>
              <a:buNone/>
            </a:pPr>
            <a:r>
              <a:rPr b="1" lang="en">
                <a:solidFill>
                  <a:srgbClr val="3333FF"/>
                </a:solidFill>
              </a:rPr>
              <a:t>Apigenin (žlutý pigm.)</a:t>
            </a:r>
            <a:endParaRPr b="1">
              <a:solidFill>
                <a:srgbClr val="3333FF"/>
              </a:solidFill>
            </a:endParaRPr>
          </a:p>
          <a:p>
            <a:pPr indent="0" lvl="0" marL="0" rtl="0" algn="l">
              <a:lnSpc>
                <a:spcPct val="100000"/>
              </a:lnSpc>
              <a:spcBef>
                <a:spcPts val="0"/>
              </a:spcBef>
              <a:spcAft>
                <a:spcPts val="0"/>
              </a:spcAft>
              <a:buNone/>
            </a:pPr>
            <a:r>
              <a:rPr b="1" lang="en">
                <a:solidFill>
                  <a:srgbClr val="3333FF"/>
                </a:solidFill>
              </a:rPr>
              <a:t>Morin</a:t>
            </a:r>
            <a:endParaRPr b="1">
              <a:solidFill>
                <a:srgbClr val="3333FF"/>
              </a:solidFill>
            </a:endParaRPr>
          </a:p>
          <a:p>
            <a:pPr indent="0" lvl="0" marL="0" rtl="0" algn="l">
              <a:lnSpc>
                <a:spcPct val="100000"/>
              </a:lnSpc>
              <a:spcBef>
                <a:spcPts val="0"/>
              </a:spcBef>
              <a:spcAft>
                <a:spcPts val="0"/>
              </a:spcAft>
              <a:buNone/>
            </a:pPr>
            <a:r>
              <a:rPr b="1" lang="en">
                <a:solidFill>
                  <a:srgbClr val="3333FF"/>
                </a:solidFill>
              </a:rPr>
              <a:t>Myricetin</a:t>
            </a:r>
            <a:endParaRPr b="1">
              <a:solidFill>
                <a:srgbClr val="3333FF"/>
              </a:solidFill>
            </a:endParaRPr>
          </a:p>
          <a:p>
            <a:pPr indent="0" lvl="0" marL="0" rtl="0" algn="l">
              <a:lnSpc>
                <a:spcPct val="100000"/>
              </a:lnSpc>
              <a:spcBef>
                <a:spcPts val="0"/>
              </a:spcBef>
              <a:spcAft>
                <a:spcPts val="0"/>
              </a:spcAft>
              <a:buNone/>
            </a:pPr>
            <a:r>
              <a:rPr b="1" lang="en">
                <a:solidFill>
                  <a:srgbClr val="3333FF"/>
                </a:solidFill>
              </a:rPr>
              <a:t>Quercetin</a:t>
            </a:r>
            <a:endParaRPr b="1">
              <a:solidFill>
                <a:srgbClr val="3333FF"/>
              </a:solidFill>
            </a:endParaRPr>
          </a:p>
          <a:p>
            <a:pPr indent="0" lvl="0" marL="0" rtl="0" algn="l">
              <a:lnSpc>
                <a:spcPct val="100000"/>
              </a:lnSpc>
              <a:spcBef>
                <a:spcPts val="0"/>
              </a:spcBef>
              <a:spcAft>
                <a:spcPts val="0"/>
              </a:spcAft>
              <a:buClr>
                <a:schemeClr val="dk1"/>
              </a:buClr>
              <a:buSzPts val="1100"/>
              <a:buFont typeface="Arial"/>
              <a:buNone/>
            </a:pPr>
            <a:r>
              <a:rPr b="1" lang="en">
                <a:solidFill>
                  <a:srgbClr val="3333FF"/>
                </a:solidFill>
              </a:rPr>
              <a:t>Luteolin (žlutý pigm.) </a:t>
            </a:r>
            <a:endParaRPr>
              <a:solidFill>
                <a:schemeClr val="dk1"/>
              </a:solidFill>
            </a:endParaRPr>
          </a:p>
          <a:p>
            <a:pPr indent="0" lvl="0" marL="0" rtl="0" algn="l">
              <a:lnSpc>
                <a:spcPct val="100000"/>
              </a:lnSpc>
              <a:spcBef>
                <a:spcPts val="0"/>
              </a:spcBef>
              <a:spcAft>
                <a:spcPts val="0"/>
              </a:spcAft>
              <a:buNone/>
            </a:pPr>
            <a:r>
              <a:rPr b="1" lang="en">
                <a:solidFill>
                  <a:srgbClr val="0000FF"/>
                </a:solidFill>
              </a:rPr>
              <a:t>Dodecyl galát</a:t>
            </a:r>
            <a:endParaRPr b="1">
              <a:solidFill>
                <a:srgbClr val="0000FF"/>
              </a:solidFill>
            </a:endParaRPr>
          </a:p>
          <a:p>
            <a:pPr indent="0" lvl="0" marL="0" rtl="0" algn="l">
              <a:lnSpc>
                <a:spcPct val="100000"/>
              </a:lnSpc>
              <a:spcBef>
                <a:spcPts val="0"/>
              </a:spcBef>
              <a:spcAft>
                <a:spcPts val="0"/>
              </a:spcAft>
              <a:buNone/>
            </a:pPr>
            <a:r>
              <a:rPr b="1" lang="en">
                <a:solidFill>
                  <a:srgbClr val="0000FF"/>
                </a:solidFill>
              </a:rPr>
              <a:t>Methyl galát</a:t>
            </a:r>
            <a:endParaRPr b="1">
              <a:solidFill>
                <a:srgbClr val="0000FF"/>
              </a:solidFill>
            </a:endParaRPr>
          </a:p>
          <a:p>
            <a:pPr indent="0" lvl="0" marL="0" rtl="0" algn="l">
              <a:lnSpc>
                <a:spcPct val="100000"/>
              </a:lnSpc>
              <a:spcBef>
                <a:spcPts val="0"/>
              </a:spcBef>
              <a:spcAft>
                <a:spcPts val="0"/>
              </a:spcAft>
              <a:buNone/>
            </a:pPr>
            <a:r>
              <a:rPr b="1" lang="en">
                <a:solidFill>
                  <a:srgbClr val="0000FF"/>
                </a:solidFill>
              </a:rPr>
              <a:t>Octyl galát</a:t>
            </a:r>
            <a:endParaRPr b="1">
              <a:solidFill>
                <a:srgbClr val="0000FF"/>
              </a:solidFill>
            </a:endParaRPr>
          </a:p>
          <a:p>
            <a:pPr indent="0" lvl="0" marL="0" rtl="0" algn="l">
              <a:lnSpc>
                <a:spcPct val="100000"/>
              </a:lnSpc>
              <a:spcBef>
                <a:spcPts val="0"/>
              </a:spcBef>
              <a:spcAft>
                <a:spcPts val="0"/>
              </a:spcAft>
              <a:buNone/>
            </a:pPr>
            <a:r>
              <a:rPr b="1" lang="en">
                <a:solidFill>
                  <a:srgbClr val="0000FF"/>
                </a:solidFill>
              </a:rPr>
              <a:t>Propyl galát </a:t>
            </a:r>
            <a:endParaRPr b="1">
              <a:solidFill>
                <a:srgbClr val="0000FF"/>
              </a:solidFill>
            </a:endParaRPr>
          </a:p>
          <a:p>
            <a:pPr indent="0" lvl="0" marL="0" rtl="0" algn="l">
              <a:lnSpc>
                <a:spcPct val="100000"/>
              </a:lnSpc>
              <a:spcBef>
                <a:spcPts val="0"/>
              </a:spcBef>
              <a:spcAft>
                <a:spcPts val="0"/>
              </a:spcAft>
              <a:buNone/>
            </a:pPr>
            <a:r>
              <a:rPr b="1" lang="en">
                <a:solidFill>
                  <a:srgbClr val="0000FF"/>
                </a:solidFill>
              </a:rPr>
              <a:t>Epikatechin galate</a:t>
            </a:r>
            <a:endParaRPr b="1">
              <a:solidFill>
                <a:srgbClr val="0000FF"/>
              </a:solidFill>
            </a:endParaRPr>
          </a:p>
          <a:p>
            <a:pPr indent="0" lvl="0" marL="0" rtl="0" algn="l">
              <a:lnSpc>
                <a:spcPct val="100000"/>
              </a:lnSpc>
              <a:spcBef>
                <a:spcPts val="0"/>
              </a:spcBef>
              <a:spcAft>
                <a:spcPts val="0"/>
              </a:spcAft>
              <a:buNone/>
            </a:pPr>
            <a:r>
              <a:rPr b="1" lang="en">
                <a:solidFill>
                  <a:srgbClr val="0000FF"/>
                </a:solidFill>
              </a:rPr>
              <a:t>Rhamnetin</a:t>
            </a:r>
            <a:endParaRPr b="1">
              <a:solidFill>
                <a:srgbClr val="0000FF"/>
              </a:solidFill>
            </a:endParaRPr>
          </a:p>
          <a:p>
            <a:pPr indent="0" lvl="0" marL="0" rtl="0" algn="l">
              <a:lnSpc>
                <a:spcPct val="100000"/>
              </a:lnSpc>
              <a:spcBef>
                <a:spcPts val="0"/>
              </a:spcBef>
              <a:spcAft>
                <a:spcPts val="0"/>
              </a:spcAft>
              <a:buClr>
                <a:schemeClr val="dk1"/>
              </a:buClr>
              <a:buSzPts val="1100"/>
              <a:buFont typeface="Arial"/>
              <a:buNone/>
            </a:pPr>
            <a:r>
              <a:rPr b="1" lang="en">
                <a:solidFill>
                  <a:srgbClr val="0000FF"/>
                </a:solidFill>
              </a:rPr>
              <a:t>Cystein</a:t>
            </a:r>
            <a:endParaRPr b="1">
              <a:solidFill>
                <a:srgbClr val="3333FF"/>
              </a:solidFill>
            </a:endParaRPr>
          </a:p>
        </p:txBody>
      </p:sp>
      <p:sp>
        <p:nvSpPr>
          <p:cNvPr id="202" name="Google Shape;202;p29"/>
          <p:cNvSpPr txBox="1"/>
          <p:nvPr/>
        </p:nvSpPr>
        <p:spPr>
          <a:xfrm>
            <a:off x="3638725" y="572700"/>
            <a:ext cx="2898600" cy="45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Baikalin</a:t>
            </a:r>
            <a:endParaRPr b="1" sz="1800">
              <a:solidFill>
                <a:srgbClr val="0000FF"/>
              </a:solidFill>
            </a:endParaRPr>
          </a:p>
          <a:p>
            <a:pPr indent="0" lvl="0" marL="0" rtl="0" algn="l">
              <a:spcBef>
                <a:spcPts val="0"/>
              </a:spcBef>
              <a:spcAft>
                <a:spcPts val="0"/>
              </a:spcAft>
              <a:buNone/>
            </a:pPr>
            <a:r>
              <a:rPr b="1" lang="en" sz="1800">
                <a:solidFill>
                  <a:srgbClr val="0000FF"/>
                </a:solidFill>
              </a:rPr>
              <a:t>Berberine</a:t>
            </a:r>
            <a:endParaRPr b="1" sz="1800">
              <a:solidFill>
                <a:srgbClr val="0000FF"/>
              </a:solidFill>
            </a:endParaRPr>
          </a:p>
          <a:p>
            <a:pPr indent="0" lvl="0" marL="0" rtl="0" algn="l">
              <a:spcBef>
                <a:spcPts val="0"/>
              </a:spcBef>
              <a:spcAft>
                <a:spcPts val="0"/>
              </a:spcAft>
              <a:buNone/>
            </a:pPr>
            <a:r>
              <a:rPr b="1" lang="en" sz="1800">
                <a:solidFill>
                  <a:srgbClr val="0000FF"/>
                </a:solidFill>
              </a:rPr>
              <a:t>Betulin</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Biochanin A </a:t>
            </a:r>
            <a:endParaRPr b="1" sz="1800">
              <a:solidFill>
                <a:srgbClr val="0000FF"/>
              </a:solidFill>
            </a:endParaRPr>
          </a:p>
          <a:p>
            <a:pPr indent="0" lvl="0" marL="0" rtl="0" algn="l">
              <a:spcBef>
                <a:spcPts val="0"/>
              </a:spcBef>
              <a:spcAft>
                <a:spcPts val="0"/>
              </a:spcAft>
              <a:buNone/>
            </a:pPr>
            <a:r>
              <a:rPr b="1" lang="en" sz="1800">
                <a:solidFill>
                  <a:srgbClr val="0000FF"/>
                </a:solidFill>
              </a:rPr>
              <a:t>Caffeic acid</a:t>
            </a:r>
            <a:endParaRPr b="1" sz="1800">
              <a:solidFill>
                <a:srgbClr val="0000FF"/>
              </a:solidFill>
            </a:endParaRPr>
          </a:p>
          <a:p>
            <a:pPr indent="0" lvl="0" marL="0" rtl="0" algn="l">
              <a:spcBef>
                <a:spcPts val="0"/>
              </a:spcBef>
              <a:spcAft>
                <a:spcPts val="0"/>
              </a:spcAft>
              <a:buNone/>
            </a:pPr>
            <a:r>
              <a:rPr b="1" lang="en" sz="1800">
                <a:solidFill>
                  <a:srgbClr val="0000FF"/>
                </a:solidFill>
              </a:rPr>
              <a:t>Lauric acid (coconut)</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Capric acid </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Monocaprin </a:t>
            </a:r>
            <a:endParaRPr b="1" sz="1800">
              <a:solidFill>
                <a:srgbClr val="0000FF"/>
              </a:solidFill>
            </a:endParaRPr>
          </a:p>
          <a:p>
            <a:pPr indent="0" lvl="0" marL="0" rtl="0" algn="l">
              <a:spcBef>
                <a:spcPts val="0"/>
              </a:spcBef>
              <a:spcAft>
                <a:spcPts val="0"/>
              </a:spcAft>
              <a:buNone/>
            </a:pPr>
            <a:r>
              <a:rPr b="1" lang="en" sz="1800">
                <a:solidFill>
                  <a:srgbClr val="0000FF"/>
                </a:solidFill>
              </a:rPr>
              <a:t>Melatonin</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Serotonin</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Mycophenolic acid</a:t>
            </a:r>
            <a:endParaRPr b="1" sz="1800">
              <a:solidFill>
                <a:srgbClr val="0000FF"/>
              </a:solidFill>
            </a:endParaRPr>
          </a:p>
          <a:p>
            <a:pPr indent="0" lvl="0" marL="0" rtl="0" algn="l">
              <a:spcBef>
                <a:spcPts val="0"/>
              </a:spcBef>
              <a:spcAft>
                <a:spcPts val="0"/>
              </a:spcAft>
              <a:buNone/>
            </a:pPr>
            <a:r>
              <a:rPr b="1" lang="en" sz="1800">
                <a:solidFill>
                  <a:srgbClr val="0000FF"/>
                </a:solidFill>
              </a:rPr>
              <a:t>NO</a:t>
            </a:r>
            <a:endParaRPr b="1" sz="1800">
              <a:solidFill>
                <a:srgbClr val="0000FF"/>
              </a:solidFill>
            </a:endParaRPr>
          </a:p>
          <a:p>
            <a:pPr indent="0" lvl="0" marL="0" rtl="0" algn="l">
              <a:spcBef>
                <a:spcPts val="0"/>
              </a:spcBef>
              <a:spcAft>
                <a:spcPts val="0"/>
              </a:spcAft>
              <a:buNone/>
            </a:pPr>
            <a:r>
              <a:rPr b="1" lang="en" sz="1800">
                <a:solidFill>
                  <a:srgbClr val="0000FF"/>
                </a:solidFill>
              </a:rPr>
              <a:t>Rhamnetin</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Scopoletin </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Schisandrin B, C </a:t>
            </a:r>
            <a:endParaRPr b="1" sz="1800">
              <a:solidFill>
                <a:srgbClr val="0000FF"/>
              </a:solidFill>
            </a:endParaRPr>
          </a:p>
          <a:p>
            <a:pPr indent="0" lvl="0" marL="0" rtl="0" algn="l">
              <a:spcBef>
                <a:spcPts val="0"/>
              </a:spcBef>
              <a:spcAft>
                <a:spcPts val="0"/>
              </a:spcAft>
              <a:buClr>
                <a:schemeClr val="dk1"/>
              </a:buClr>
              <a:buSzPts val="1100"/>
              <a:buFont typeface="Arial"/>
              <a:buNone/>
            </a:pPr>
            <a:r>
              <a:rPr b="1" lang="en" sz="1800">
                <a:solidFill>
                  <a:srgbClr val="0000FF"/>
                </a:solidFill>
              </a:rPr>
              <a:t>Zoledronic acid </a:t>
            </a:r>
            <a:endParaRPr b="1" sz="1800">
              <a:solidFill>
                <a:srgbClr val="3333FF"/>
              </a:solidFill>
            </a:endParaRPr>
          </a:p>
          <a:p>
            <a:pPr indent="0" lvl="0" marL="0" rtl="0" algn="l">
              <a:spcBef>
                <a:spcPts val="0"/>
              </a:spcBef>
              <a:spcAft>
                <a:spcPts val="0"/>
              </a:spcAft>
              <a:buNone/>
            </a:pPr>
            <a:r>
              <a:t/>
            </a:r>
            <a:endParaRPr/>
          </a:p>
        </p:txBody>
      </p:sp>
      <p:sp>
        <p:nvSpPr>
          <p:cNvPr id="203" name="Google Shape;203;p29"/>
          <p:cNvSpPr txBox="1"/>
          <p:nvPr/>
        </p:nvSpPr>
        <p:spPr>
          <a:xfrm>
            <a:off x="5908250" y="572625"/>
            <a:ext cx="3235800" cy="28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Probiotika - produkce NO: </a:t>
            </a:r>
            <a:endParaRPr b="1" sz="1800">
              <a:solidFill>
                <a:srgbClr val="0000FF"/>
              </a:solidFill>
            </a:endParaRPr>
          </a:p>
          <a:p>
            <a:pPr indent="-342900" lvl="0" marL="457200" rtl="0" algn="l">
              <a:spcBef>
                <a:spcPts val="0"/>
              </a:spcBef>
              <a:spcAft>
                <a:spcPts val="0"/>
              </a:spcAft>
              <a:buClr>
                <a:srgbClr val="0000FF"/>
              </a:buClr>
              <a:buSzPts val="1800"/>
              <a:buChar char="●"/>
            </a:pPr>
            <a:r>
              <a:rPr b="1" lang="en" sz="1800">
                <a:solidFill>
                  <a:srgbClr val="0000FF"/>
                </a:solidFill>
              </a:rPr>
              <a:t>Enterococcus faecium,</a:t>
            </a:r>
            <a:endParaRPr b="1" sz="1800">
              <a:solidFill>
                <a:srgbClr val="0000FF"/>
              </a:solidFill>
            </a:endParaRPr>
          </a:p>
          <a:p>
            <a:pPr indent="-342900" lvl="0" marL="457200" rtl="0" algn="l">
              <a:spcBef>
                <a:spcPts val="0"/>
              </a:spcBef>
              <a:spcAft>
                <a:spcPts val="0"/>
              </a:spcAft>
              <a:buClr>
                <a:srgbClr val="0000FF"/>
              </a:buClr>
              <a:buSzPts val="1800"/>
              <a:buChar char="●"/>
            </a:pPr>
            <a:r>
              <a:rPr b="1" lang="en" sz="1800">
                <a:solidFill>
                  <a:srgbClr val="0000FF"/>
                </a:solidFill>
              </a:rPr>
              <a:t>Laktobacily:</a:t>
            </a:r>
            <a:endParaRPr b="1" sz="1800">
              <a:solidFill>
                <a:srgbClr val="0000FF"/>
              </a:solidFill>
            </a:endParaRPr>
          </a:p>
          <a:p>
            <a:pPr indent="-342900" lvl="0" marL="914400" rtl="0" algn="l">
              <a:spcBef>
                <a:spcPts val="0"/>
              </a:spcBef>
              <a:spcAft>
                <a:spcPts val="0"/>
              </a:spcAft>
              <a:buClr>
                <a:srgbClr val="0000FF"/>
              </a:buClr>
              <a:buSzPts val="1800"/>
              <a:buChar char="●"/>
            </a:pPr>
            <a:r>
              <a:rPr b="1" lang="en" sz="1800">
                <a:solidFill>
                  <a:srgbClr val="0000FF"/>
                </a:solidFill>
              </a:rPr>
              <a:t>L. brevis, </a:t>
            </a:r>
            <a:endParaRPr b="1" sz="1800">
              <a:solidFill>
                <a:srgbClr val="0000FF"/>
              </a:solidFill>
            </a:endParaRPr>
          </a:p>
          <a:p>
            <a:pPr indent="-342900" lvl="0" marL="914400" rtl="0" algn="l">
              <a:spcBef>
                <a:spcPts val="0"/>
              </a:spcBef>
              <a:spcAft>
                <a:spcPts val="0"/>
              </a:spcAft>
              <a:buClr>
                <a:srgbClr val="0000FF"/>
              </a:buClr>
              <a:buSzPts val="1800"/>
              <a:buChar char="●"/>
            </a:pPr>
            <a:r>
              <a:rPr b="1" lang="en" sz="1800">
                <a:solidFill>
                  <a:srgbClr val="0000FF"/>
                </a:solidFill>
              </a:rPr>
              <a:t>L. salivarius, </a:t>
            </a:r>
            <a:endParaRPr b="1" sz="1800">
              <a:solidFill>
                <a:srgbClr val="0000FF"/>
              </a:solidFill>
            </a:endParaRPr>
          </a:p>
          <a:p>
            <a:pPr indent="-342900" lvl="0" marL="914400" rtl="0" algn="l">
              <a:spcBef>
                <a:spcPts val="0"/>
              </a:spcBef>
              <a:spcAft>
                <a:spcPts val="0"/>
              </a:spcAft>
              <a:buClr>
                <a:srgbClr val="0000FF"/>
              </a:buClr>
              <a:buSzPts val="1800"/>
              <a:buChar char="●"/>
            </a:pPr>
            <a:r>
              <a:rPr b="1" lang="en" sz="1800">
                <a:solidFill>
                  <a:srgbClr val="0000FF"/>
                </a:solidFill>
              </a:rPr>
              <a:t>L. gasseri, </a:t>
            </a:r>
            <a:endParaRPr b="1" sz="1800">
              <a:solidFill>
                <a:srgbClr val="0000FF"/>
              </a:solidFill>
            </a:endParaRPr>
          </a:p>
          <a:p>
            <a:pPr indent="-342900" lvl="0" marL="914400" rtl="0" algn="l">
              <a:spcBef>
                <a:spcPts val="0"/>
              </a:spcBef>
              <a:spcAft>
                <a:spcPts val="0"/>
              </a:spcAft>
              <a:buClr>
                <a:srgbClr val="0000FF"/>
              </a:buClr>
              <a:buSzPts val="1800"/>
              <a:buChar char="●"/>
            </a:pPr>
            <a:r>
              <a:rPr b="1" lang="en" sz="1800">
                <a:solidFill>
                  <a:srgbClr val="0000FF"/>
                </a:solidFill>
              </a:rPr>
              <a:t>L. jensenii, </a:t>
            </a:r>
            <a:endParaRPr b="1" sz="1800">
              <a:solidFill>
                <a:srgbClr val="0000FF"/>
              </a:solidFill>
            </a:endParaRPr>
          </a:p>
          <a:p>
            <a:pPr indent="-342900" lvl="0" marL="914400" rtl="0" algn="l">
              <a:spcBef>
                <a:spcPts val="0"/>
              </a:spcBef>
              <a:spcAft>
                <a:spcPts val="0"/>
              </a:spcAft>
              <a:buClr>
                <a:srgbClr val="0000FF"/>
              </a:buClr>
              <a:buSzPts val="1800"/>
              <a:buChar char="●"/>
            </a:pPr>
            <a:r>
              <a:rPr b="1" lang="en" sz="1800">
                <a:solidFill>
                  <a:srgbClr val="0000FF"/>
                </a:solidFill>
              </a:rPr>
              <a:t>L. vaginalis, </a:t>
            </a:r>
            <a:endParaRPr b="1" sz="1800">
              <a:solidFill>
                <a:srgbClr val="0000FF"/>
              </a:solidFill>
            </a:endParaRPr>
          </a:p>
          <a:p>
            <a:pPr indent="-342900" lvl="0" marL="914400" rtl="0" algn="l">
              <a:spcBef>
                <a:spcPts val="0"/>
              </a:spcBef>
              <a:spcAft>
                <a:spcPts val="0"/>
              </a:spcAft>
              <a:buClr>
                <a:srgbClr val="0000FF"/>
              </a:buClr>
              <a:buSzPts val="1800"/>
              <a:buChar char="●"/>
            </a:pPr>
            <a:r>
              <a:rPr b="1" lang="en" sz="1800">
                <a:solidFill>
                  <a:srgbClr val="0000FF"/>
                </a:solidFill>
              </a:rPr>
              <a:t>L. crispatus </a:t>
            </a:r>
            <a:endParaRPr/>
          </a:p>
        </p:txBody>
      </p:sp>
      <p:sp>
        <p:nvSpPr>
          <p:cNvPr id="204" name="Google Shape;204;p29"/>
          <p:cNvSpPr txBox="1"/>
          <p:nvPr/>
        </p:nvSpPr>
        <p:spPr>
          <a:xfrm>
            <a:off x="6454925" y="3811375"/>
            <a:ext cx="2688900" cy="13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chemeClr val="dk1"/>
                </a:solidFill>
              </a:rPr>
              <a:t>More I collect here:</a:t>
            </a:r>
            <a:r>
              <a:rPr lang="en">
                <a:solidFill>
                  <a:schemeClr val="dk1"/>
                </a:solidFill>
                <a:uFill>
                  <a:noFill/>
                </a:uFill>
                <a:hlinkClick r:id="rId3"/>
              </a:rPr>
              <a:t> </a:t>
            </a:r>
            <a:r>
              <a:rPr lang="en" u="sng">
                <a:solidFill>
                  <a:schemeClr val="accent5"/>
                </a:solidFill>
                <a:hlinkClick r:id="rId4"/>
              </a:rPr>
              <a:t>http://medicinman.cz/?p=nemoci-sympt/chlamydie/anti-infecni-vlivy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7262775" y="227600"/>
            <a:ext cx="1822200" cy="24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potent natural antibiotics</a:t>
            </a:r>
            <a:endParaRPr/>
          </a:p>
          <a:p>
            <a:pPr indent="0" lvl="0" marL="0" rtl="0" algn="l">
              <a:spcBef>
                <a:spcPts val="0"/>
              </a:spcBef>
              <a:spcAft>
                <a:spcPts val="0"/>
              </a:spcAft>
              <a:buNone/>
            </a:pPr>
            <a:r>
              <a:rPr lang="en"/>
              <a:t>In vitro</a:t>
            </a:r>
            <a:endParaRPr/>
          </a:p>
        </p:txBody>
      </p:sp>
      <p:pic>
        <p:nvPicPr>
          <p:cNvPr id="210" name="Google Shape;210;p30"/>
          <p:cNvPicPr preferRelativeResize="0"/>
          <p:nvPr/>
        </p:nvPicPr>
        <p:blipFill>
          <a:blip r:embed="rId3">
            <a:alphaModFix/>
          </a:blip>
          <a:stretch>
            <a:fillRect/>
          </a:stretch>
        </p:blipFill>
        <p:spPr>
          <a:xfrm>
            <a:off x="0" y="-30950"/>
            <a:ext cx="7262775" cy="5174450"/>
          </a:xfrm>
          <a:prstGeom prst="rect">
            <a:avLst/>
          </a:prstGeom>
          <a:noFill/>
          <a:ln>
            <a:noFill/>
          </a:ln>
        </p:spPr>
      </p:pic>
      <p:sp>
        <p:nvSpPr>
          <p:cNvPr id="211" name="Google Shape;211;p30"/>
          <p:cNvSpPr/>
          <p:nvPr/>
        </p:nvSpPr>
        <p:spPr>
          <a:xfrm>
            <a:off x="1415225" y="3846250"/>
            <a:ext cx="1354200" cy="58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30"/>
          <p:cNvPicPr preferRelativeResize="0"/>
          <p:nvPr/>
        </p:nvPicPr>
        <p:blipFill>
          <a:blip r:embed="rId4">
            <a:alphaModFix/>
          </a:blip>
          <a:stretch>
            <a:fillRect/>
          </a:stretch>
        </p:blipFill>
        <p:spPr>
          <a:xfrm>
            <a:off x="7342169" y="2964950"/>
            <a:ext cx="1663425" cy="1944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216" name="Shape 216"/>
        <p:cNvGrpSpPr/>
        <p:nvPr/>
      </p:nvGrpSpPr>
      <p:grpSpPr>
        <a:xfrm>
          <a:off x="0" y="0"/>
          <a:ext cx="0" cy="0"/>
          <a:chOff x="0" y="0"/>
          <a:chExt cx="0" cy="0"/>
        </a:xfrm>
      </p:grpSpPr>
      <p:sp>
        <p:nvSpPr>
          <p:cNvPr id="217" name="Google Shape;217;p31"/>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 </a:t>
            </a:r>
            <a:r>
              <a:rPr b="1" lang="en"/>
              <a:t>Antiatherosklerotic / C.p. suppressing food-list:</a:t>
            </a:r>
            <a:r>
              <a:rPr lang="en"/>
              <a:t> </a:t>
            </a:r>
            <a:endParaRPr/>
          </a:p>
        </p:txBody>
      </p:sp>
      <p:sp>
        <p:nvSpPr>
          <p:cNvPr id="218" name="Google Shape;218;p31"/>
          <p:cNvSpPr txBox="1"/>
          <p:nvPr>
            <p:ph idx="1" type="body"/>
          </p:nvPr>
        </p:nvSpPr>
        <p:spPr>
          <a:xfrm>
            <a:off x="50" y="572700"/>
            <a:ext cx="91440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00FF"/>
                </a:solidFill>
              </a:rPr>
              <a:t>Breakfast</a:t>
            </a:r>
            <a:r>
              <a:rPr b="1" lang="en" sz="2400">
                <a:solidFill>
                  <a:srgbClr val="0000FF"/>
                </a:solidFill>
              </a:rPr>
              <a:t>, lunch</a:t>
            </a:r>
            <a:r>
              <a:rPr b="1" lang="en" sz="2400">
                <a:solidFill>
                  <a:srgbClr val="0000FF"/>
                </a:solidFill>
              </a:rPr>
              <a:t>, dinner - combinations of mean sources</a:t>
            </a:r>
            <a:r>
              <a:rPr b="1" lang="en" sz="2400">
                <a:solidFill>
                  <a:srgbClr val="0000FF"/>
                </a:solidFill>
              </a:rPr>
              <a:t>: </a:t>
            </a:r>
            <a:endParaRPr b="1" sz="2400">
              <a:solidFill>
                <a:srgbClr val="0000FF"/>
              </a:solidFill>
            </a:endParaRPr>
          </a:p>
          <a:p>
            <a:pPr indent="0" lvl="0" marL="0" rtl="0" algn="l">
              <a:lnSpc>
                <a:spcPct val="100000"/>
              </a:lnSpc>
              <a:spcBef>
                <a:spcPts val="0"/>
              </a:spcBef>
              <a:spcAft>
                <a:spcPts val="0"/>
              </a:spcAft>
              <a:buNone/>
            </a:pPr>
            <a:r>
              <a:t/>
            </a:r>
            <a:endParaRPr b="1" sz="900">
              <a:solidFill>
                <a:srgbClr val="0000FF"/>
              </a:solidFill>
            </a:endParaRPr>
          </a:p>
          <a:p>
            <a:pPr indent="-342900" lvl="0" marL="457200" rtl="0" algn="l">
              <a:lnSpc>
                <a:spcPct val="100000"/>
              </a:lnSpc>
              <a:spcBef>
                <a:spcPts val="0"/>
              </a:spcBef>
              <a:spcAft>
                <a:spcPts val="0"/>
              </a:spcAft>
              <a:buSzPts val="1800"/>
              <a:buChar char="●"/>
            </a:pPr>
            <a:r>
              <a:rPr lang="en">
                <a:solidFill>
                  <a:srgbClr val="9900FF"/>
                </a:solidFill>
              </a:rPr>
              <a:t>Proteins:</a:t>
            </a:r>
            <a:r>
              <a:rPr lang="en">
                <a:solidFill>
                  <a:schemeClr val="dk1"/>
                </a:solidFill>
              </a:rPr>
              <a:t> sunflower seeds, lentils (fazol obecná, mungo výhonky, sojové výhonky), jogurts and kefirs, </a:t>
            </a:r>
            <a:r>
              <a:rPr lang="en" sz="1700">
                <a:solidFill>
                  <a:schemeClr val="dk1"/>
                </a:solidFill>
              </a:rPr>
              <a:t>Roquefort cheese,...</a:t>
            </a:r>
            <a:endParaRPr>
              <a:solidFill>
                <a:schemeClr val="dk1"/>
              </a:solidFill>
            </a:endParaRPr>
          </a:p>
          <a:p>
            <a:pPr indent="0" lvl="0" marL="0" rtl="0" algn="l">
              <a:lnSpc>
                <a:spcPct val="100000"/>
              </a:lnSpc>
              <a:spcBef>
                <a:spcPts val="0"/>
              </a:spcBef>
              <a:spcAft>
                <a:spcPts val="0"/>
              </a:spcAft>
              <a:buNone/>
            </a:pPr>
            <a:r>
              <a:t/>
            </a:r>
            <a:endParaRPr sz="900">
              <a:solidFill>
                <a:srgbClr val="9900FF"/>
              </a:solidFill>
            </a:endParaRPr>
          </a:p>
          <a:p>
            <a:pPr indent="-342900" lvl="0" marL="457200" rtl="0" algn="l">
              <a:lnSpc>
                <a:spcPct val="100000"/>
              </a:lnSpc>
              <a:spcBef>
                <a:spcPts val="0"/>
              </a:spcBef>
              <a:spcAft>
                <a:spcPts val="0"/>
              </a:spcAft>
              <a:buSzPts val="1800"/>
              <a:buChar char="●"/>
            </a:pPr>
            <a:r>
              <a:rPr lang="en">
                <a:solidFill>
                  <a:srgbClr val="9900FF"/>
                </a:solidFill>
              </a:rPr>
              <a:t>Vegetable</a:t>
            </a:r>
            <a:r>
              <a:rPr lang="en">
                <a:solidFill>
                  <a:schemeClr val="dk1"/>
                </a:solidFill>
              </a:rPr>
              <a:t>: petsilia, broccoli, sweet paprika, cabbage sorts, celery stalks, parsnip, chicory salate, artichoke, lilac, pea, onion sorts, carrot, pumpkin, salat chrysanthema, sorrel, cauliflower, kohlrabi, radish sorts</a:t>
            </a:r>
            <a:r>
              <a:rPr lang="en">
                <a:solidFill>
                  <a:srgbClr val="000000"/>
                </a:solidFill>
              </a:rPr>
              <a:t>, dandelion, nettle, okra, momordica indochinese (Charantia), moringa oleic, sesame sprouts, spinach,... </a:t>
            </a:r>
            <a:endParaRPr>
              <a:solidFill>
                <a:srgbClr val="000000"/>
              </a:solidFill>
            </a:endParaRPr>
          </a:p>
          <a:p>
            <a:pPr indent="0" lvl="0" marL="0" rtl="0" algn="l">
              <a:lnSpc>
                <a:spcPct val="100000"/>
              </a:lnSpc>
              <a:spcBef>
                <a:spcPts val="0"/>
              </a:spcBef>
              <a:spcAft>
                <a:spcPts val="0"/>
              </a:spcAft>
              <a:buNone/>
            </a:pPr>
            <a:r>
              <a:t/>
            </a:r>
            <a:endParaRPr sz="900">
              <a:solidFill>
                <a:schemeClr val="dk1"/>
              </a:solidFill>
            </a:endParaRPr>
          </a:p>
          <a:p>
            <a:pPr indent="-342900" lvl="0" marL="457200" rtl="0" algn="l">
              <a:lnSpc>
                <a:spcPct val="100000"/>
              </a:lnSpc>
              <a:spcBef>
                <a:spcPts val="0"/>
              </a:spcBef>
              <a:spcAft>
                <a:spcPts val="0"/>
              </a:spcAft>
              <a:buSzPts val="1800"/>
              <a:buChar char="●"/>
            </a:pPr>
            <a:r>
              <a:rPr lang="en">
                <a:solidFill>
                  <a:srgbClr val="9900FF"/>
                </a:solidFill>
              </a:rPr>
              <a:t>Starch: </a:t>
            </a:r>
            <a:r>
              <a:rPr lang="en">
                <a:solidFill>
                  <a:schemeClr val="dk1"/>
                </a:solidFill>
              </a:rPr>
              <a:t>maniok a flour of it,</a:t>
            </a:r>
            <a:r>
              <a:rPr b="1" lang="en">
                <a:solidFill>
                  <a:srgbClr val="3333FF"/>
                </a:solidFill>
              </a:rPr>
              <a:t> </a:t>
            </a:r>
            <a:r>
              <a:rPr lang="en">
                <a:solidFill>
                  <a:schemeClr val="dk1"/>
                </a:solidFill>
              </a:rPr>
              <a:t>amarant </a:t>
            </a:r>
            <a:endParaRPr b="1">
              <a:solidFill>
                <a:srgbClr val="3333FF"/>
              </a:solidFill>
            </a:endParaRPr>
          </a:p>
          <a:p>
            <a:pPr indent="0" lvl="0" marL="0" rtl="0" algn="l">
              <a:lnSpc>
                <a:spcPct val="100000"/>
              </a:lnSpc>
              <a:spcBef>
                <a:spcPts val="0"/>
              </a:spcBef>
              <a:spcAft>
                <a:spcPts val="0"/>
              </a:spcAft>
              <a:buNone/>
            </a:pPr>
            <a:r>
              <a:t/>
            </a:r>
            <a:endParaRPr sz="900">
              <a:solidFill>
                <a:srgbClr val="9900FF"/>
              </a:solidFill>
            </a:endParaRPr>
          </a:p>
          <a:p>
            <a:pPr indent="-342900" lvl="0" marL="457200" rtl="0" algn="l">
              <a:lnSpc>
                <a:spcPct val="100000"/>
              </a:lnSpc>
              <a:spcBef>
                <a:spcPts val="0"/>
              </a:spcBef>
              <a:spcAft>
                <a:spcPts val="0"/>
              </a:spcAft>
              <a:buSzPts val="1800"/>
              <a:buChar char="●"/>
            </a:pPr>
            <a:r>
              <a:rPr lang="en">
                <a:solidFill>
                  <a:srgbClr val="9900FF"/>
                </a:solidFill>
              </a:rPr>
              <a:t>Saccharides / fruits: </a:t>
            </a:r>
            <a:r>
              <a:rPr lang="en">
                <a:solidFill>
                  <a:schemeClr val="dk1"/>
                </a:solidFill>
              </a:rPr>
              <a:t>citruses (grep, kumquat, citron aj.), strawberry, mulberry white and black, Averrhoa bilimbi, guave, goji, apple, grape - seeds,  blue berry, raspberry, schizandra fruit...</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81100" y="389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Atherosclerosis</a:t>
            </a:r>
            <a:r>
              <a:rPr b="1" lang="en" sz="3000"/>
              <a:t> </a:t>
            </a:r>
            <a:endParaRPr b="1" sz="3000"/>
          </a:p>
        </p:txBody>
      </p:sp>
      <p:sp>
        <p:nvSpPr>
          <p:cNvPr id="63" name="Google Shape;63;p14"/>
          <p:cNvSpPr txBox="1"/>
          <p:nvPr/>
        </p:nvSpPr>
        <p:spPr>
          <a:xfrm>
            <a:off x="53500" y="1299950"/>
            <a:ext cx="8801700" cy="9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FF"/>
                </a:solidFill>
              </a:rPr>
              <a:t>Aterosklerosis is no more seen as a degeneration, </a:t>
            </a:r>
            <a:endParaRPr b="1" sz="2400">
              <a:solidFill>
                <a:srgbClr val="0000FF"/>
              </a:solidFill>
            </a:endParaRPr>
          </a:p>
          <a:p>
            <a:pPr indent="0" lvl="0" marL="0" rtl="0" algn="l">
              <a:spcBef>
                <a:spcPts val="0"/>
              </a:spcBef>
              <a:spcAft>
                <a:spcPts val="0"/>
              </a:spcAft>
              <a:buNone/>
            </a:pPr>
            <a:r>
              <a:rPr b="1" lang="en" sz="2400">
                <a:solidFill>
                  <a:srgbClr val="0000FF"/>
                </a:solidFill>
              </a:rPr>
              <a:t>but as slow a chronic inflammation of the endothelium</a:t>
            </a:r>
            <a:endParaRPr b="1" sz="2400">
              <a:solidFill>
                <a:srgbClr val="0000FF"/>
              </a:solidFill>
            </a:endParaRPr>
          </a:p>
        </p:txBody>
      </p:sp>
      <p:sp>
        <p:nvSpPr>
          <p:cNvPr id="64" name="Google Shape;64;p14"/>
          <p:cNvSpPr txBox="1"/>
          <p:nvPr/>
        </p:nvSpPr>
        <p:spPr>
          <a:xfrm>
            <a:off x="53500" y="2247050"/>
            <a:ext cx="88515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High blood cholesterol is not the direct causation, but a </a:t>
            </a:r>
            <a:r>
              <a:rPr b="1" lang="en" sz="2400"/>
              <a:t>sign of a body reaction and </a:t>
            </a:r>
            <a:r>
              <a:rPr b="1" lang="en" sz="2400"/>
              <a:t>risc factor (CRP is stronger).</a:t>
            </a:r>
            <a:endParaRPr b="1" sz="2400"/>
          </a:p>
          <a:p>
            <a:pPr indent="0" lvl="0" marL="0" rtl="0" algn="l">
              <a:spcBef>
                <a:spcPts val="0"/>
              </a:spcBef>
              <a:spcAft>
                <a:spcPts val="0"/>
              </a:spcAft>
              <a:buNone/>
            </a:pPr>
            <a:r>
              <a:t/>
            </a:r>
            <a:endParaRPr b="1" sz="2400"/>
          </a:p>
        </p:txBody>
      </p:sp>
      <p:sp>
        <p:nvSpPr>
          <p:cNvPr id="65" name="Google Shape;65;p14"/>
          <p:cNvSpPr txBox="1"/>
          <p:nvPr/>
        </p:nvSpPr>
        <p:spPr>
          <a:xfrm>
            <a:off x="53500" y="3180800"/>
            <a:ext cx="9090600" cy="18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K</a:t>
            </a:r>
            <a:r>
              <a:rPr b="1" lang="en" sz="2400"/>
              <a:t>nown suspicious causes of atherosclerosis: </a:t>
            </a:r>
            <a:endParaRPr b="1" sz="2400"/>
          </a:p>
          <a:p>
            <a:pPr indent="0" lvl="0" marL="0" rtl="0" algn="l">
              <a:spcBef>
                <a:spcPts val="0"/>
              </a:spcBef>
              <a:spcAft>
                <a:spcPts val="0"/>
              </a:spcAft>
              <a:buNone/>
            </a:pPr>
            <a:r>
              <a:rPr lang="en" sz="2200"/>
              <a:t>1) Autoimmunity: </a:t>
            </a:r>
            <a:r>
              <a:rPr b="1" lang="en" sz="2200">
                <a:solidFill>
                  <a:srgbClr val="FF0000"/>
                </a:solidFill>
              </a:rPr>
              <a:t>Chlamydia pneumoniae</a:t>
            </a:r>
            <a:r>
              <a:rPr lang="en" sz="2200">
                <a:solidFill>
                  <a:srgbClr val="FF0000"/>
                </a:solidFill>
              </a:rPr>
              <a:t>, </a:t>
            </a:r>
            <a:r>
              <a:rPr lang="en" sz="2200">
                <a:solidFill>
                  <a:srgbClr val="9900FF"/>
                </a:solidFill>
              </a:rPr>
              <a:t>Porphyromonas gingivalis,</a:t>
            </a:r>
            <a:endParaRPr sz="2200">
              <a:solidFill>
                <a:srgbClr val="9900FF"/>
              </a:solidFill>
            </a:endParaRPr>
          </a:p>
          <a:p>
            <a:pPr indent="0" lvl="0" marL="0" rtl="0" algn="l">
              <a:spcBef>
                <a:spcPts val="0"/>
              </a:spcBef>
              <a:spcAft>
                <a:spcPts val="0"/>
              </a:spcAft>
              <a:buNone/>
            </a:pPr>
            <a:r>
              <a:rPr lang="en" sz="2200"/>
              <a:t>2) Direct endoth. infection: </a:t>
            </a:r>
            <a:r>
              <a:rPr b="1" lang="en" sz="2200">
                <a:solidFill>
                  <a:srgbClr val="FF0000"/>
                </a:solidFill>
              </a:rPr>
              <a:t>Chlamydia pneumoniae</a:t>
            </a:r>
            <a:r>
              <a:rPr lang="en" sz="2200">
                <a:solidFill>
                  <a:srgbClr val="FF0000"/>
                </a:solidFill>
              </a:rPr>
              <a:t>,</a:t>
            </a:r>
            <a:r>
              <a:rPr lang="en" sz="2200"/>
              <a:t> Cytomegalovirus</a:t>
            </a:r>
            <a:endParaRPr sz="2200"/>
          </a:p>
          <a:p>
            <a:pPr indent="0" lvl="0" marL="0" rtl="0" algn="l">
              <a:spcBef>
                <a:spcPts val="0"/>
              </a:spcBef>
              <a:spcAft>
                <a:spcPts val="0"/>
              </a:spcAft>
              <a:buNone/>
            </a:pPr>
            <a:r>
              <a:rPr lang="en" sz="2200"/>
              <a:t>3) Gram negative bacteria toxins (from GIT) -</a:t>
            </a:r>
            <a:r>
              <a:rPr b="1" lang="en" sz="2200"/>
              <a:t> </a:t>
            </a:r>
            <a:r>
              <a:rPr b="1" lang="en" sz="2200">
                <a:solidFill>
                  <a:srgbClr val="FF00FF"/>
                </a:solidFill>
              </a:rPr>
              <a:t>leaky gut syndrome</a:t>
            </a:r>
            <a:r>
              <a:rPr b="1" lang="en" sz="2200"/>
              <a:t> </a:t>
            </a:r>
            <a:endParaRPr b="1" sz="2200"/>
          </a:p>
          <a:p>
            <a:pPr indent="0" lvl="0" marL="0" rtl="0" algn="l">
              <a:spcBef>
                <a:spcPts val="0"/>
              </a:spcBef>
              <a:spcAft>
                <a:spcPts val="0"/>
              </a:spcAft>
              <a:buNone/>
            </a:pPr>
            <a:r>
              <a:rPr lang="en" sz="2200"/>
              <a:t>4) Others: Herpes simplex virus, Hepatitis A virus, </a:t>
            </a:r>
            <a:r>
              <a:rPr lang="en" sz="2200">
                <a:solidFill>
                  <a:srgbClr val="9900FF"/>
                </a:solidFill>
              </a:rPr>
              <a:t>Helicobacter pylori</a:t>
            </a:r>
            <a:endParaRPr sz="2200">
              <a:solidFill>
                <a:srgbClr val="9900FF"/>
              </a:solidFill>
            </a:endParaRPr>
          </a:p>
        </p:txBody>
      </p:sp>
      <p:sp>
        <p:nvSpPr>
          <p:cNvPr id="66" name="Google Shape;66;p14"/>
          <p:cNvSpPr txBox="1"/>
          <p:nvPr/>
        </p:nvSpPr>
        <p:spPr>
          <a:xfrm>
            <a:off x="7300250" y="3180800"/>
            <a:ext cx="14556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HSP60 - endot.</a:t>
            </a:r>
            <a:endParaRPr/>
          </a:p>
        </p:txBody>
      </p:sp>
      <p:pic>
        <p:nvPicPr>
          <p:cNvPr id="67" name="Google Shape;67;p14"/>
          <p:cNvPicPr preferRelativeResize="0"/>
          <p:nvPr/>
        </p:nvPicPr>
        <p:blipFill>
          <a:blip r:embed="rId3">
            <a:alphaModFix/>
          </a:blip>
          <a:stretch>
            <a:fillRect/>
          </a:stretch>
        </p:blipFill>
        <p:spPr>
          <a:xfrm>
            <a:off x="5033325" y="15750"/>
            <a:ext cx="1534775" cy="1101675"/>
          </a:xfrm>
          <a:prstGeom prst="rect">
            <a:avLst/>
          </a:prstGeom>
          <a:noFill/>
          <a:ln>
            <a:noFill/>
          </a:ln>
        </p:spPr>
      </p:pic>
      <p:pic>
        <p:nvPicPr>
          <p:cNvPr id="68" name="Google Shape;68;p14"/>
          <p:cNvPicPr preferRelativeResize="0"/>
          <p:nvPr/>
        </p:nvPicPr>
        <p:blipFill>
          <a:blip r:embed="rId4">
            <a:alphaModFix/>
          </a:blip>
          <a:stretch>
            <a:fillRect/>
          </a:stretch>
        </p:blipFill>
        <p:spPr>
          <a:xfrm>
            <a:off x="3749594" y="7875"/>
            <a:ext cx="1183605" cy="1141550"/>
          </a:xfrm>
          <a:prstGeom prst="rect">
            <a:avLst/>
          </a:prstGeom>
          <a:noFill/>
          <a:ln>
            <a:noFill/>
          </a:ln>
        </p:spPr>
      </p:pic>
      <p:pic>
        <p:nvPicPr>
          <p:cNvPr id="69" name="Google Shape;69;p14"/>
          <p:cNvPicPr preferRelativeResize="0"/>
          <p:nvPr/>
        </p:nvPicPr>
        <p:blipFill>
          <a:blip r:embed="rId5">
            <a:alphaModFix/>
          </a:blip>
          <a:stretch>
            <a:fillRect/>
          </a:stretch>
        </p:blipFill>
        <p:spPr>
          <a:xfrm>
            <a:off x="6668225" y="15750"/>
            <a:ext cx="1281975" cy="1141550"/>
          </a:xfrm>
          <a:prstGeom prst="rect">
            <a:avLst/>
          </a:prstGeom>
          <a:noFill/>
          <a:ln>
            <a:noFill/>
          </a:ln>
        </p:spPr>
      </p:pic>
      <p:pic>
        <p:nvPicPr>
          <p:cNvPr id="70" name="Google Shape;70;p14"/>
          <p:cNvPicPr preferRelativeResize="0"/>
          <p:nvPr/>
        </p:nvPicPr>
        <p:blipFill>
          <a:blip r:embed="rId6">
            <a:alphaModFix/>
          </a:blip>
          <a:stretch>
            <a:fillRect/>
          </a:stretch>
        </p:blipFill>
        <p:spPr>
          <a:xfrm>
            <a:off x="8050326" y="15745"/>
            <a:ext cx="1093775" cy="1141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222" name="Shape 222"/>
        <p:cNvGrpSpPr/>
        <p:nvPr/>
      </p:nvGrpSpPr>
      <p:grpSpPr>
        <a:xfrm>
          <a:off x="0" y="0"/>
          <a:ext cx="0" cy="0"/>
          <a:chOff x="0" y="0"/>
          <a:chExt cx="0" cy="0"/>
        </a:xfrm>
      </p:grpSpPr>
      <p:sp>
        <p:nvSpPr>
          <p:cNvPr id="223" name="Google Shape;223;p32"/>
          <p:cNvSpPr txBox="1"/>
          <p:nvPr>
            <p:ph idx="1" type="body"/>
          </p:nvPr>
        </p:nvSpPr>
        <p:spPr>
          <a:xfrm>
            <a:off x="0" y="0"/>
            <a:ext cx="9062400" cy="5143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solidFill>
                  <a:srgbClr val="9900FF"/>
                </a:solidFill>
              </a:rPr>
              <a:t>Fats: </a:t>
            </a:r>
            <a:r>
              <a:rPr lang="en">
                <a:solidFill>
                  <a:schemeClr val="dk1"/>
                </a:solidFill>
              </a:rPr>
              <a:t>olive oil, coconut oil, oregano oil, cannabis oil,...</a:t>
            </a:r>
            <a:endParaRPr sz="800">
              <a:solidFill>
                <a:srgbClr val="9900FF"/>
              </a:solidFill>
            </a:endParaRPr>
          </a:p>
          <a:p>
            <a:pPr indent="-342900" lvl="0" marL="457200" rtl="0" algn="l">
              <a:lnSpc>
                <a:spcPct val="100000"/>
              </a:lnSpc>
              <a:spcBef>
                <a:spcPts val="0"/>
              </a:spcBef>
              <a:spcAft>
                <a:spcPts val="0"/>
              </a:spcAft>
              <a:buSzPts val="1800"/>
              <a:buChar char="●"/>
            </a:pPr>
            <a:r>
              <a:rPr lang="en">
                <a:solidFill>
                  <a:srgbClr val="9900FF"/>
                </a:solidFill>
              </a:rPr>
              <a:t>Herbs and spices: </a:t>
            </a:r>
            <a:r>
              <a:rPr lang="en">
                <a:solidFill>
                  <a:srgbClr val="000000"/>
                </a:solidFill>
              </a:rPr>
              <a:t>cinnamon, gree hay, agastache, menta sorts, moringa, propolis, satureja, valeriana, Lpida citriodora, garlic,lemon grass, chili green and red, caltrop, neem leaves, pepper, sweet paprika, curcuma, chinese garlic, coriandr, Cowpea,Tropaeolum majus, Brassica napus, rosemary, slavia, tyme, oregano, celery seeds, juniper fruit, basil, melisse, liquorice, St. John´s wort, cannabis, aceito,</a:t>
            </a:r>
            <a:endParaRPr>
              <a:solidFill>
                <a:srgbClr val="000000"/>
              </a:solidFill>
            </a:endParaRPr>
          </a:p>
          <a:p>
            <a:pPr indent="-342900" lvl="0" marL="457200" rtl="0" algn="l">
              <a:lnSpc>
                <a:spcPct val="100000"/>
              </a:lnSpc>
              <a:spcBef>
                <a:spcPts val="0"/>
              </a:spcBef>
              <a:spcAft>
                <a:spcPts val="0"/>
              </a:spcAft>
              <a:buSzPts val="1800"/>
              <a:buChar char="●"/>
            </a:pPr>
            <a:r>
              <a:rPr lang="en">
                <a:solidFill>
                  <a:srgbClr val="9900FF"/>
                </a:solidFill>
              </a:rPr>
              <a:t>Drinks: </a:t>
            </a:r>
            <a:r>
              <a:rPr lang="en">
                <a:solidFill>
                  <a:schemeClr val="dk1"/>
                </a:solidFill>
              </a:rPr>
              <a:t>dandelion coffee, hop - beer, </a:t>
            </a:r>
            <a:r>
              <a:rPr lang="en">
                <a:solidFill>
                  <a:srgbClr val="000000"/>
                </a:solidFill>
              </a:rPr>
              <a:t>chamomile tea, green tea, curcuma dring, mentha tea, jung barley, red vine, </a:t>
            </a:r>
            <a:r>
              <a:rPr lang="en">
                <a:solidFill>
                  <a:srgbClr val="000000"/>
                </a:solidFill>
              </a:rPr>
              <a:t>lapacho tea,...</a:t>
            </a:r>
            <a:endParaRPr>
              <a:solidFill>
                <a:srgbClr val="000000"/>
              </a:solidFill>
            </a:endParaRPr>
          </a:p>
          <a:p>
            <a:pPr indent="0" lvl="0" marL="0" rtl="0" algn="l">
              <a:lnSpc>
                <a:spcPct val="100000"/>
              </a:lnSpc>
              <a:spcBef>
                <a:spcPts val="0"/>
              </a:spcBef>
              <a:spcAft>
                <a:spcPts val="0"/>
              </a:spcAft>
              <a:buClr>
                <a:srgbClr val="000000"/>
              </a:buClr>
              <a:buSzPts val="1100"/>
              <a:buFont typeface="Arial"/>
              <a:buNone/>
            </a:pPr>
            <a:r>
              <a:t/>
            </a:r>
            <a:endParaRPr sz="800"/>
          </a:p>
          <a:p>
            <a:pPr indent="-342900" lvl="0" marL="457200" rtl="0" algn="l">
              <a:lnSpc>
                <a:spcPct val="100000"/>
              </a:lnSpc>
              <a:spcBef>
                <a:spcPts val="0"/>
              </a:spcBef>
              <a:spcAft>
                <a:spcPts val="0"/>
              </a:spcAft>
              <a:buSzPts val="1800"/>
              <a:buChar char="●"/>
            </a:pPr>
            <a:r>
              <a:rPr lang="en">
                <a:solidFill>
                  <a:srgbClr val="9900FF"/>
                </a:solidFill>
              </a:rPr>
              <a:t>Supplements: </a:t>
            </a:r>
            <a:r>
              <a:rPr lang="en">
                <a:solidFill>
                  <a:srgbClr val="000000"/>
                </a:solidFill>
              </a:rPr>
              <a:t>noni</a:t>
            </a:r>
            <a:r>
              <a:rPr i="1" lang="en">
                <a:solidFill>
                  <a:srgbClr val="000000"/>
                </a:solidFill>
              </a:rPr>
              <a:t>,</a:t>
            </a:r>
            <a:r>
              <a:rPr lang="en">
                <a:solidFill>
                  <a:srgbClr val="000000"/>
                </a:solidFill>
              </a:rPr>
              <a:t> ginkgo biloba, niacin - vit. B3, beta glucans, echinacea, resveratrol + rutin/disominol/aescin, Chamomilla Teva / Ivax, red clover, caltrop, vitamin D,</a:t>
            </a:r>
            <a:r>
              <a:rPr b="1" lang="en" sz="1700">
                <a:solidFill>
                  <a:schemeClr val="dk1"/>
                </a:solidFill>
              </a:rPr>
              <a:t> </a:t>
            </a:r>
            <a:r>
              <a:rPr lang="en" sz="1700">
                <a:solidFill>
                  <a:schemeClr val="dk1"/>
                </a:solidFill>
              </a:rPr>
              <a:t>lotos powder, schisandra chinensis, cordiceps, </a:t>
            </a:r>
            <a:r>
              <a:rPr lang="en">
                <a:solidFill>
                  <a:schemeClr val="dk1"/>
                </a:solidFill>
              </a:rPr>
              <a:t>bergamot oil, vitamin A, chondroitin sulphate</a:t>
            </a:r>
            <a:endParaRPr sz="800">
              <a:solidFill>
                <a:schemeClr val="dk1"/>
              </a:solidFill>
            </a:endParaRPr>
          </a:p>
          <a:p>
            <a:pPr indent="0" lvl="0" marL="0" rtl="0" algn="l">
              <a:lnSpc>
                <a:spcPct val="100000"/>
              </a:lnSpc>
              <a:spcBef>
                <a:spcPts val="0"/>
              </a:spcBef>
              <a:spcAft>
                <a:spcPts val="0"/>
              </a:spcAft>
              <a:buNone/>
            </a:pPr>
            <a:r>
              <a:t/>
            </a:r>
            <a:endParaRPr b="1" sz="800">
              <a:solidFill>
                <a:schemeClr val="dk1"/>
              </a:solidFill>
            </a:endParaRPr>
          </a:p>
          <a:p>
            <a:pPr indent="-336550" lvl="0" marL="457200" rtl="0" algn="l">
              <a:lnSpc>
                <a:spcPct val="100000"/>
              </a:lnSpc>
              <a:spcBef>
                <a:spcPts val="0"/>
              </a:spcBef>
              <a:spcAft>
                <a:spcPts val="0"/>
              </a:spcAft>
              <a:buClr>
                <a:schemeClr val="dk1"/>
              </a:buClr>
              <a:buSzPts val="1700"/>
              <a:buChar char="●"/>
            </a:pPr>
            <a:r>
              <a:rPr lang="en" sz="1700">
                <a:solidFill>
                  <a:srgbClr val="9900FF"/>
                </a:solidFill>
              </a:rPr>
              <a:t>Living style:</a:t>
            </a:r>
            <a:r>
              <a:rPr b="1" lang="en" sz="1700">
                <a:solidFill>
                  <a:srgbClr val="9900FF"/>
                </a:solidFill>
              </a:rPr>
              <a:t> </a:t>
            </a:r>
            <a:r>
              <a:rPr b="1" lang="en" sz="1700">
                <a:solidFill>
                  <a:schemeClr val="dk1"/>
                </a:solidFill>
              </a:rPr>
              <a:t>sleep (melatonin), optimismus (serotonin), sun (vit. D),</a:t>
            </a:r>
            <a:r>
              <a:rPr lang="en" sz="1700">
                <a:solidFill>
                  <a:schemeClr val="dk1"/>
                </a:solidFill>
              </a:rPr>
              <a:t> sport (lactic acid, NO, +immunity), low homocysteine (B6, B12, B9)..., low salt, no smoking, cold exposure, endurance activity, low carb food, breathing exercises</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0" y="603475"/>
            <a:ext cx="9144000" cy="45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2019:    </a:t>
            </a:r>
            <a:r>
              <a:rPr lang="en" sz="2400"/>
              <a:t>http://www.polygenicpathways.co.uk/chlamydia.htm</a:t>
            </a:r>
            <a:endParaRPr sz="2400"/>
          </a:p>
        </p:txBody>
      </p:sp>
      <p:sp>
        <p:nvSpPr>
          <p:cNvPr id="229" name="Google Shape;229;p33"/>
          <p:cNvSpPr txBox="1"/>
          <p:nvPr/>
        </p:nvSpPr>
        <p:spPr>
          <a:xfrm>
            <a:off x="0" y="0"/>
            <a:ext cx="9144000" cy="5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Metabolic screening of Chlamydia pneumonia</a:t>
            </a:r>
            <a:endParaRPr b="1" sz="3000"/>
          </a:p>
        </p:txBody>
      </p:sp>
      <p:sp>
        <p:nvSpPr>
          <p:cNvPr id="230" name="Google Shape;230;p33"/>
          <p:cNvSpPr txBox="1"/>
          <p:nvPr/>
        </p:nvSpPr>
        <p:spPr>
          <a:xfrm>
            <a:off x="0" y="1343900"/>
            <a:ext cx="9144000" cy="31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9900FF"/>
                </a:solidFill>
              </a:rPr>
              <a:t>Cholesterol</a:t>
            </a:r>
            <a:endParaRPr b="1" sz="3000">
              <a:solidFill>
                <a:srgbClr val="9900FF"/>
              </a:solidFill>
            </a:endParaRPr>
          </a:p>
          <a:p>
            <a:pPr indent="-419100" lvl="0" marL="457200" rtl="0" algn="l">
              <a:lnSpc>
                <a:spcPct val="100000"/>
              </a:lnSpc>
              <a:spcBef>
                <a:spcPts val="0"/>
              </a:spcBef>
              <a:spcAft>
                <a:spcPts val="0"/>
              </a:spcAft>
              <a:buClr>
                <a:schemeClr val="dk1"/>
              </a:buClr>
              <a:buSzPts val="3000"/>
              <a:buChar char="●"/>
            </a:pPr>
            <a:r>
              <a:rPr lang="en" sz="3000">
                <a:solidFill>
                  <a:schemeClr val="dk1"/>
                </a:solidFill>
              </a:rPr>
              <a:t>C. pneumoniae modifies cholesterol homoeostasis in macrophages </a:t>
            </a:r>
            <a:r>
              <a:rPr lang="en" sz="2400">
                <a:solidFill>
                  <a:schemeClr val="dk1"/>
                </a:solidFill>
              </a:rPr>
              <a:t>via JNK-PPARG dependent pathways</a:t>
            </a:r>
            <a:r>
              <a:rPr lang="en" sz="1000">
                <a:solidFill>
                  <a:schemeClr val="dk1"/>
                </a:solidFill>
              </a:rPr>
              <a:t> (Liu et al, 2010 ) [153]   </a:t>
            </a:r>
            <a:r>
              <a:rPr lang="en" sz="2400">
                <a:solidFill>
                  <a:srgbClr val="FF0000"/>
                </a:solidFill>
              </a:rPr>
              <a:t>+ </a:t>
            </a:r>
            <a:r>
              <a:rPr lang="en" sz="2400">
                <a:solidFill>
                  <a:srgbClr val="FF0000"/>
                </a:solidFill>
              </a:rPr>
              <a:t>ways of </a:t>
            </a:r>
            <a:r>
              <a:rPr b="1" lang="en" sz="2400">
                <a:solidFill>
                  <a:srgbClr val="FF0000"/>
                </a:solidFill>
              </a:rPr>
              <a:t>foam cell </a:t>
            </a:r>
            <a:r>
              <a:rPr lang="en" sz="2400">
                <a:solidFill>
                  <a:srgbClr val="FF0000"/>
                </a:solidFill>
              </a:rPr>
              <a:t>formation !!</a:t>
            </a:r>
            <a:endParaRPr sz="2400">
              <a:solidFill>
                <a:srgbClr val="FF0000"/>
              </a:solidFill>
            </a:endParaRPr>
          </a:p>
          <a:p>
            <a:pPr indent="0" lvl="0" marL="457200" rtl="0" algn="l">
              <a:lnSpc>
                <a:spcPct val="100000"/>
              </a:lnSpc>
              <a:spcBef>
                <a:spcPts val="0"/>
              </a:spcBef>
              <a:spcAft>
                <a:spcPts val="0"/>
              </a:spcAft>
              <a:buNone/>
            </a:pPr>
            <a:r>
              <a:t/>
            </a:r>
            <a:endParaRPr sz="2400">
              <a:solidFill>
                <a:srgbClr val="FF0000"/>
              </a:solidFill>
            </a:endParaRPr>
          </a:p>
          <a:p>
            <a:pPr indent="-419100" lvl="0" marL="457200" rtl="0" algn="l">
              <a:lnSpc>
                <a:spcPct val="100000"/>
              </a:lnSpc>
              <a:spcBef>
                <a:spcPts val="0"/>
              </a:spcBef>
              <a:spcAft>
                <a:spcPts val="0"/>
              </a:spcAft>
              <a:buClr>
                <a:schemeClr val="dk1"/>
              </a:buClr>
              <a:buSzPts val="3000"/>
              <a:buChar char="●"/>
            </a:pPr>
            <a:r>
              <a:rPr lang="en" sz="3000">
                <a:solidFill>
                  <a:schemeClr val="dk1"/>
                </a:solidFill>
              </a:rPr>
              <a:t>Entry into epithelial cell lines is cholesterol dependent </a:t>
            </a:r>
            <a:r>
              <a:rPr lang="en" sz="1000">
                <a:solidFill>
                  <a:schemeClr val="dk1"/>
                </a:solidFill>
              </a:rPr>
              <a:t>[153]  </a:t>
            </a:r>
            <a:r>
              <a:rPr lang="en" sz="1800">
                <a:solidFill>
                  <a:srgbClr val="FF0000"/>
                </a:solidFill>
              </a:rPr>
              <a:t> = + membrane cholesterol = easier cell infection (brain !!!)</a:t>
            </a:r>
            <a:endParaRPr sz="1800">
              <a:solidFill>
                <a:srgbClr val="FF0000"/>
              </a:solidFill>
            </a:endParaRPr>
          </a:p>
          <a:p>
            <a:pPr indent="-381000" lvl="1" marL="914400" rtl="0" algn="l">
              <a:lnSpc>
                <a:spcPct val="100000"/>
              </a:lnSpc>
              <a:spcBef>
                <a:spcPts val="0"/>
              </a:spcBef>
              <a:spcAft>
                <a:spcPts val="0"/>
              </a:spcAft>
              <a:buClr>
                <a:schemeClr val="dk1"/>
              </a:buClr>
              <a:buSzPts val="2400"/>
              <a:buChar char="○"/>
            </a:pPr>
            <a:r>
              <a:rPr lang="en" sz="3000">
                <a:solidFill>
                  <a:schemeClr val="dk1"/>
                </a:solidFill>
              </a:rPr>
              <a:t>Blocked by nystatin or filipin </a:t>
            </a:r>
            <a:r>
              <a:rPr lang="en" sz="1000">
                <a:solidFill>
                  <a:schemeClr val="dk1"/>
                </a:solidFill>
              </a:rPr>
              <a:t>(Korhonen et al, 2011) [153]</a:t>
            </a:r>
            <a:endParaRPr sz="1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4"/>
          <p:cNvSpPr txBox="1"/>
          <p:nvPr/>
        </p:nvSpPr>
        <p:spPr>
          <a:xfrm>
            <a:off x="-15150" y="0"/>
            <a:ext cx="9174300" cy="124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9900FF"/>
                </a:solidFill>
              </a:rPr>
              <a:t>Glutamate, glutamine and aspartate</a:t>
            </a:r>
            <a:endParaRPr b="1" sz="30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3000">
                <a:solidFill>
                  <a:schemeClr val="dk1"/>
                </a:solidFill>
              </a:rPr>
              <a:t>Stimulated C. pneumoniae growth more than C. trachomatis</a:t>
            </a:r>
            <a:r>
              <a:rPr lang="en" sz="2400">
                <a:solidFill>
                  <a:schemeClr val="dk1"/>
                </a:solidFill>
              </a:rPr>
              <a:t> </a:t>
            </a:r>
            <a:r>
              <a:rPr lang="en" sz="1000">
                <a:solidFill>
                  <a:schemeClr val="dk1"/>
                </a:solidFill>
              </a:rPr>
              <a:t>(Al-Younes et al, 2006) [153]</a:t>
            </a:r>
            <a:endParaRPr sz="1000">
              <a:solidFill>
                <a:schemeClr val="dk1"/>
              </a:solidFill>
            </a:endParaRPr>
          </a:p>
        </p:txBody>
      </p:sp>
      <p:sp>
        <p:nvSpPr>
          <p:cNvPr id="236" name="Google Shape;236;p34"/>
          <p:cNvSpPr txBox="1"/>
          <p:nvPr/>
        </p:nvSpPr>
        <p:spPr>
          <a:xfrm>
            <a:off x="0" y="1580650"/>
            <a:ext cx="9221400" cy="323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9900FF"/>
                </a:solidFill>
              </a:rPr>
              <a:t>Glycolysis</a:t>
            </a:r>
            <a:endParaRPr b="1" sz="30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Host glycolysis enhances bact. growth in </a:t>
            </a:r>
            <a:r>
              <a:rPr b="1" lang="en" sz="2400">
                <a:solidFill>
                  <a:srgbClr val="9900FF"/>
                </a:solidFill>
              </a:rPr>
              <a:t>hypoxic conditions</a:t>
            </a:r>
            <a:endParaRPr b="1" sz="2400">
              <a:solidFill>
                <a:srgbClr val="9900FF"/>
              </a:solidFill>
            </a:endParaRPr>
          </a:p>
          <a:p>
            <a:pPr indent="-381000" lvl="1" marL="914400" rtl="0" algn="l">
              <a:lnSpc>
                <a:spcPct val="100000"/>
              </a:lnSpc>
              <a:spcBef>
                <a:spcPts val="0"/>
              </a:spcBef>
              <a:spcAft>
                <a:spcPts val="0"/>
              </a:spcAft>
              <a:buClr>
                <a:schemeClr val="dk1"/>
              </a:buClr>
              <a:buSzPts val="2400"/>
              <a:buChar char="○"/>
            </a:pPr>
            <a:r>
              <a:rPr lang="en" sz="2400">
                <a:solidFill>
                  <a:schemeClr val="dk1"/>
                </a:solidFill>
              </a:rPr>
              <a:t>Abrogated chlamydial progeny by RNA silencing of:</a:t>
            </a:r>
            <a:endParaRPr sz="2400">
              <a:solidFill>
                <a:schemeClr val="dk1"/>
              </a:solidFill>
            </a:endParaRPr>
          </a:p>
          <a:p>
            <a:pPr indent="-381000" lvl="2" marL="1371600" rtl="0" algn="l">
              <a:lnSpc>
                <a:spcPct val="100000"/>
              </a:lnSpc>
              <a:spcBef>
                <a:spcPts val="0"/>
              </a:spcBef>
              <a:spcAft>
                <a:spcPts val="0"/>
              </a:spcAft>
              <a:buClr>
                <a:schemeClr val="dk1"/>
              </a:buClr>
              <a:buSzPts val="2400"/>
              <a:buChar char="■"/>
            </a:pPr>
            <a:r>
              <a:rPr lang="en" sz="2400">
                <a:solidFill>
                  <a:schemeClr val="dk1"/>
                </a:solidFill>
              </a:rPr>
              <a:t>Phosphofructokinase (PFKP)</a:t>
            </a:r>
            <a:endParaRPr sz="2400">
              <a:solidFill>
                <a:schemeClr val="dk1"/>
              </a:solidFill>
            </a:endParaRPr>
          </a:p>
          <a:p>
            <a:pPr indent="-381000" lvl="2" marL="1371600" rtl="0" algn="l">
              <a:lnSpc>
                <a:spcPct val="100000"/>
              </a:lnSpc>
              <a:spcBef>
                <a:spcPts val="0"/>
              </a:spcBef>
              <a:spcAft>
                <a:spcPts val="0"/>
              </a:spcAft>
              <a:buClr>
                <a:schemeClr val="dk1"/>
              </a:buClr>
              <a:buSzPts val="2400"/>
              <a:buChar char="■"/>
            </a:pPr>
            <a:r>
              <a:rPr lang="en" sz="2400">
                <a:solidFill>
                  <a:schemeClr val="dk1"/>
                </a:solidFill>
              </a:rPr>
              <a:t>Lactate dehydrogenase (LDHA)</a:t>
            </a:r>
            <a:endParaRPr sz="2400">
              <a:solidFill>
                <a:schemeClr val="dk1"/>
              </a:solidFill>
            </a:endParaRPr>
          </a:p>
          <a:p>
            <a:pPr indent="-381000" lvl="2" marL="1371600" rtl="0" algn="l">
              <a:lnSpc>
                <a:spcPct val="100000"/>
              </a:lnSpc>
              <a:spcBef>
                <a:spcPts val="0"/>
              </a:spcBef>
              <a:spcAft>
                <a:spcPts val="0"/>
              </a:spcAft>
              <a:buClr>
                <a:schemeClr val="dk1"/>
              </a:buClr>
              <a:buSzPts val="2400"/>
              <a:buChar char="■"/>
            </a:pPr>
            <a:r>
              <a:rPr lang="en" sz="2400">
                <a:solidFill>
                  <a:schemeClr val="dk1"/>
                </a:solidFill>
              </a:rPr>
              <a:t>Glycerol-3-phosphate dehydrogenase (GPD2)</a:t>
            </a:r>
            <a:endParaRPr sz="2400">
              <a:solidFill>
                <a:schemeClr val="dk1"/>
              </a:solidFill>
            </a:endParaRPr>
          </a:p>
          <a:p>
            <a:pPr indent="-381000" lvl="2" marL="1371600" rtl="0" algn="l">
              <a:lnSpc>
                <a:spcPct val="100000"/>
              </a:lnSpc>
              <a:spcBef>
                <a:spcPts val="0"/>
              </a:spcBef>
              <a:spcAft>
                <a:spcPts val="0"/>
              </a:spcAft>
              <a:buClr>
                <a:schemeClr val="dk1"/>
              </a:buClr>
              <a:buSzPts val="2400"/>
              <a:buChar char="■"/>
            </a:pPr>
            <a:r>
              <a:rPr lang="en" sz="2400">
                <a:solidFill>
                  <a:schemeClr val="dk1"/>
                </a:solidFill>
              </a:rPr>
              <a:t>Forkhead box O3 (FOXO3) </a:t>
            </a:r>
            <a:r>
              <a:rPr lang="en" sz="1000">
                <a:solidFill>
                  <a:schemeClr val="dk1"/>
                </a:solidFill>
              </a:rPr>
              <a:t>(Szaszák et al, 2013) [153]</a:t>
            </a:r>
            <a:endParaRPr sz="10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5"/>
          <p:cNvSpPr txBox="1"/>
          <p:nvPr>
            <p:ph idx="1" type="body"/>
          </p:nvPr>
        </p:nvSpPr>
        <p:spPr>
          <a:xfrm>
            <a:off x="0" y="0"/>
            <a:ext cx="9045900" cy="132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rgbClr val="9900FF"/>
                </a:solidFill>
              </a:rPr>
              <a:t>Heparan sulphate</a:t>
            </a:r>
            <a:endParaRPr b="1" sz="24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C. pneumoniae OmcB is an adhesin that binds heparan sulphate-like glycosaminoglycans </a:t>
            </a:r>
            <a:r>
              <a:rPr lang="en" sz="1000">
                <a:solidFill>
                  <a:schemeClr val="dk1"/>
                </a:solidFill>
              </a:rPr>
              <a:t>(Moelleken and Hegemann, 2008) [153]</a:t>
            </a:r>
            <a:endParaRPr sz="1000">
              <a:solidFill>
                <a:schemeClr val="dk1"/>
              </a:solidFill>
            </a:endParaRPr>
          </a:p>
          <a:p>
            <a:pPr indent="0" lvl="0" marL="0" rtl="0" algn="l">
              <a:lnSpc>
                <a:spcPct val="100000"/>
              </a:lnSpc>
              <a:spcBef>
                <a:spcPts val="0"/>
              </a:spcBef>
              <a:spcAft>
                <a:spcPts val="0"/>
              </a:spcAft>
              <a:buNone/>
            </a:pPr>
            <a:r>
              <a:t/>
            </a:r>
            <a:endParaRPr sz="2400"/>
          </a:p>
        </p:txBody>
      </p:sp>
      <p:sp>
        <p:nvSpPr>
          <p:cNvPr id="242" name="Google Shape;242;p35"/>
          <p:cNvSpPr txBox="1"/>
          <p:nvPr/>
        </p:nvSpPr>
        <p:spPr>
          <a:xfrm>
            <a:off x="18900" y="1265750"/>
            <a:ext cx="9008100" cy="90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9900FF"/>
                </a:solidFill>
              </a:rPr>
              <a:t>Phenylalanine</a:t>
            </a:r>
            <a:endParaRPr b="1" sz="24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Is being used by C.p</a:t>
            </a:r>
            <a:r>
              <a:rPr lang="en" sz="2400">
                <a:solidFill>
                  <a:schemeClr val="dk1"/>
                </a:solidFill>
              </a:rPr>
              <a:t>.</a:t>
            </a:r>
            <a:endParaRPr sz="2400">
              <a:solidFill>
                <a:schemeClr val="dk1"/>
              </a:solidFill>
            </a:endParaRPr>
          </a:p>
        </p:txBody>
      </p:sp>
      <p:sp>
        <p:nvSpPr>
          <p:cNvPr id="243" name="Google Shape;243;p35"/>
          <p:cNvSpPr txBox="1"/>
          <p:nvPr/>
        </p:nvSpPr>
        <p:spPr>
          <a:xfrm>
            <a:off x="0" y="2299625"/>
            <a:ext cx="9045900" cy="161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9900FF"/>
                </a:solidFill>
              </a:rPr>
              <a:t>S-adenosylmethionine (SAM)</a:t>
            </a:r>
            <a:endParaRPr b="1" sz="24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Chlamydia lacks enzyme necessary for SAM synthesis and scavenge it from the host via a specific transporter </a:t>
            </a:r>
            <a:r>
              <a:rPr lang="en" sz="1000">
                <a:solidFill>
                  <a:schemeClr val="dk1"/>
                </a:solidFill>
              </a:rPr>
              <a:t>(Binet et al, 2011) [153]</a:t>
            </a:r>
            <a:endParaRPr sz="1000">
              <a:solidFill>
                <a:schemeClr val="dk1"/>
              </a:solidFill>
            </a:endParaRPr>
          </a:p>
        </p:txBody>
      </p:sp>
      <p:sp>
        <p:nvSpPr>
          <p:cNvPr id="244" name="Google Shape;244;p35"/>
          <p:cNvSpPr txBox="1"/>
          <p:nvPr/>
        </p:nvSpPr>
        <p:spPr>
          <a:xfrm>
            <a:off x="18900" y="3792375"/>
            <a:ext cx="9144000" cy="13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9900FF"/>
                </a:solidFill>
              </a:rPr>
              <a:t>Arginin</a:t>
            </a:r>
            <a:endParaRPr b="1" sz="24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Chlamydiae import arginine from the host</a:t>
            </a:r>
            <a:r>
              <a:rPr lang="en" sz="1000">
                <a:solidFill>
                  <a:schemeClr val="dk1"/>
                </a:solidFill>
              </a:rPr>
              <a:t> (Smith and Graham, 2008) [153]</a:t>
            </a:r>
            <a:endParaRPr sz="1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6"/>
          <p:cNvSpPr txBox="1"/>
          <p:nvPr/>
        </p:nvSpPr>
        <p:spPr>
          <a:xfrm>
            <a:off x="0" y="0"/>
            <a:ext cx="9144000" cy="156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9900FF"/>
                </a:solidFill>
              </a:rPr>
              <a:t>Tryptophan and valine</a:t>
            </a:r>
            <a:endParaRPr b="1" sz="2400">
              <a:solidFill>
                <a:srgbClr val="99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Marginally inhibited C. trachomatis growth</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Enhance C. pneumoniae growth [153]</a:t>
            </a:r>
            <a:endParaRPr sz="2400">
              <a:solidFill>
                <a:schemeClr val="dk1"/>
              </a:solidFill>
            </a:endParaRPr>
          </a:p>
        </p:txBody>
      </p:sp>
      <p:sp>
        <p:nvSpPr>
          <p:cNvPr id="250" name="Google Shape;250;p36"/>
          <p:cNvSpPr txBox="1"/>
          <p:nvPr/>
        </p:nvSpPr>
        <p:spPr>
          <a:xfrm>
            <a:off x="0" y="1195975"/>
            <a:ext cx="9144000" cy="382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FF00FF"/>
                </a:solidFill>
              </a:rPr>
              <a:t>Tryptophan</a:t>
            </a:r>
            <a:endParaRPr b="1" sz="2400">
              <a:solidFill>
                <a:srgbClr val="FF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Essential amino acid for chlamydiae  </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Intracellular growth regulates </a:t>
            </a:r>
            <a:r>
              <a:rPr b="1" lang="en" sz="2400">
                <a:solidFill>
                  <a:schemeClr val="dk1"/>
                </a:solidFill>
              </a:rPr>
              <a:t>indoleamine 2,3-dioxygenase</a:t>
            </a:r>
            <a:endParaRPr b="1" sz="2400">
              <a:solidFill>
                <a:schemeClr val="dk1"/>
              </a:solidFill>
            </a:endParaRPr>
          </a:p>
          <a:p>
            <a:pPr indent="-381000" lvl="1" marL="914400" rtl="0" algn="l">
              <a:lnSpc>
                <a:spcPct val="100000"/>
              </a:lnSpc>
              <a:spcBef>
                <a:spcPts val="0"/>
              </a:spcBef>
              <a:spcAft>
                <a:spcPts val="0"/>
              </a:spcAft>
              <a:buClr>
                <a:schemeClr val="dk1"/>
              </a:buClr>
              <a:buSzPts val="2400"/>
              <a:buChar char="○"/>
            </a:pPr>
            <a:r>
              <a:rPr b="1" lang="en" sz="2400">
                <a:solidFill>
                  <a:schemeClr val="dk1"/>
                </a:solidFill>
              </a:rPr>
              <a:t>Cleaves l-tryptophan</a:t>
            </a:r>
            <a:r>
              <a:rPr lang="en" sz="2400">
                <a:solidFill>
                  <a:schemeClr val="dk1"/>
                </a:solidFill>
              </a:rPr>
              <a:t> [56]</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b="1" lang="en" sz="2400">
                <a:solidFill>
                  <a:srgbClr val="0000FF"/>
                </a:solidFill>
              </a:rPr>
              <a:t>IFN-gamma</a:t>
            </a:r>
            <a:r>
              <a:rPr lang="en" sz="2400">
                <a:solidFill>
                  <a:srgbClr val="0000FF"/>
                </a:solidFill>
              </a:rPr>
              <a:t> produced by T lymphocytes and natural killer cells </a:t>
            </a:r>
            <a:r>
              <a:rPr lang="en" sz="2400">
                <a:solidFill>
                  <a:schemeClr val="dk1"/>
                </a:solidFill>
              </a:rPr>
              <a:t>regulates the synthesis of IDO, catabolizing tryptophan to its two metabolites = </a:t>
            </a:r>
            <a:r>
              <a:rPr lang="en" sz="2400">
                <a:solidFill>
                  <a:srgbClr val="0000FF"/>
                </a:solidFill>
              </a:rPr>
              <a:t>Tryptophan depletion by  IFN-gamma</a:t>
            </a:r>
            <a:r>
              <a:rPr lang="en" sz="2400"/>
              <a:t> = </a:t>
            </a:r>
            <a:r>
              <a:rPr lang="en" sz="2400">
                <a:solidFill>
                  <a:srgbClr val="0000FF"/>
                </a:solidFill>
              </a:rPr>
              <a:t>most important </a:t>
            </a:r>
            <a:r>
              <a:rPr lang="en" sz="2400"/>
              <a:t>host defence system </a:t>
            </a:r>
            <a:endParaRPr sz="2400"/>
          </a:p>
          <a:p>
            <a:pPr indent="-381000" lvl="0" marL="457200" rtl="0" algn="l">
              <a:lnSpc>
                <a:spcPct val="100000"/>
              </a:lnSpc>
              <a:spcBef>
                <a:spcPts val="0"/>
              </a:spcBef>
              <a:spcAft>
                <a:spcPts val="0"/>
              </a:spcAft>
              <a:buClr>
                <a:srgbClr val="0000FF"/>
              </a:buClr>
              <a:buSzPts val="2400"/>
              <a:buChar char="●"/>
            </a:pPr>
            <a:r>
              <a:rPr lang="en" sz="2400"/>
              <a:t>When tryptophan levels are depleted, </a:t>
            </a:r>
            <a:r>
              <a:rPr lang="en" sz="2400">
                <a:solidFill>
                  <a:srgbClr val="0000FF"/>
                </a:solidFill>
              </a:rPr>
              <a:t>C. p. growth is arrested.</a:t>
            </a:r>
            <a:endParaRPr sz="2400">
              <a:solidFill>
                <a:srgbClr val="0000FF"/>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A</a:t>
            </a:r>
            <a:r>
              <a:rPr lang="en" sz="2400">
                <a:solidFill>
                  <a:schemeClr val="dk1"/>
                </a:solidFill>
              </a:rPr>
              <a:t>ddition of excess tryptophan </a:t>
            </a:r>
            <a:r>
              <a:rPr lang="en" sz="2400">
                <a:solidFill>
                  <a:srgbClr val="FF00FF"/>
                </a:solidFill>
              </a:rPr>
              <a:t>restores replication</a:t>
            </a:r>
            <a:r>
              <a:rPr lang="en" sz="2400">
                <a:solidFill>
                  <a:schemeClr val="dk1"/>
                </a:solidFill>
              </a:rPr>
              <a:t>  </a:t>
            </a:r>
            <a:endParaRPr sz="2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7"/>
          <p:cNvSpPr txBox="1"/>
          <p:nvPr>
            <p:ph idx="1" type="body"/>
          </p:nvPr>
        </p:nvSpPr>
        <p:spPr>
          <a:xfrm>
            <a:off x="0" y="2379450"/>
            <a:ext cx="8520600" cy="276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9900FF"/>
                </a:solidFill>
              </a:rPr>
              <a:t>Iron </a:t>
            </a:r>
            <a:endParaRPr b="1" sz="2400">
              <a:solidFill>
                <a:srgbClr val="9900FF"/>
              </a:solidFill>
            </a:endParaRPr>
          </a:p>
          <a:p>
            <a:pPr indent="-381000" lvl="0" marL="457200" rtl="0" algn="l">
              <a:lnSpc>
                <a:spcPct val="100000"/>
              </a:lnSpc>
              <a:spcBef>
                <a:spcPts val="0"/>
              </a:spcBef>
              <a:spcAft>
                <a:spcPts val="0"/>
              </a:spcAft>
              <a:buClr>
                <a:srgbClr val="000000"/>
              </a:buClr>
              <a:buSzPts val="2400"/>
              <a:buChar char="●"/>
            </a:pPr>
            <a:r>
              <a:rPr lang="en" sz="2400">
                <a:solidFill>
                  <a:srgbClr val="000000"/>
                </a:solidFill>
              </a:rPr>
              <a:t>Growth of C. pneumoniae in a human Hep-2 cells strongly inhibited by:   </a:t>
            </a:r>
            <a:r>
              <a:rPr lang="en" sz="2400">
                <a:solidFill>
                  <a:srgbClr val="0000FF"/>
                </a:solidFill>
              </a:rPr>
              <a:t>iron restriction / iron-chelatators</a:t>
            </a:r>
            <a:r>
              <a:rPr lang="en" sz="2400">
                <a:solidFill>
                  <a:srgbClr val="000000"/>
                </a:solidFill>
              </a:rPr>
              <a:t> [14]</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en" sz="2400">
                <a:solidFill>
                  <a:srgbClr val="000000"/>
                </a:solidFill>
              </a:rPr>
              <a:t>Infected endothel C.p. + Iron = upregulation: </a:t>
            </a:r>
            <a:endParaRPr sz="2400">
              <a:solidFill>
                <a:srgbClr val="000000"/>
              </a:solidFill>
            </a:endParaRPr>
          </a:p>
          <a:p>
            <a:pPr indent="-381000" lvl="1" marL="914400" rtl="0" algn="l">
              <a:lnSpc>
                <a:spcPct val="100000"/>
              </a:lnSpc>
              <a:spcBef>
                <a:spcPts val="0"/>
              </a:spcBef>
              <a:spcAft>
                <a:spcPts val="0"/>
              </a:spcAft>
              <a:buClr>
                <a:srgbClr val="000000"/>
              </a:buClr>
              <a:buSzPts val="2400"/>
              <a:buChar char="○"/>
            </a:pPr>
            <a:r>
              <a:rPr lang="en" sz="2400">
                <a:solidFill>
                  <a:srgbClr val="000000"/>
                </a:solidFill>
              </a:rPr>
              <a:t>VCAM-1</a:t>
            </a:r>
            <a:r>
              <a:rPr lang="en" sz="1800">
                <a:solidFill>
                  <a:srgbClr val="000000"/>
                </a:solidFill>
              </a:rPr>
              <a:t> (vascular cell adhesion molecule-1) </a:t>
            </a:r>
            <a:r>
              <a:rPr lang="en" sz="2400">
                <a:solidFill>
                  <a:srgbClr val="000000"/>
                </a:solidFill>
              </a:rPr>
              <a:t>expression</a:t>
            </a:r>
            <a:endParaRPr sz="2400">
              <a:solidFill>
                <a:srgbClr val="000000"/>
              </a:solidFill>
            </a:endParaRPr>
          </a:p>
          <a:p>
            <a:pPr indent="-381000" lvl="1" marL="914400" rtl="0" algn="l">
              <a:lnSpc>
                <a:spcPct val="100000"/>
              </a:lnSpc>
              <a:spcBef>
                <a:spcPts val="0"/>
              </a:spcBef>
              <a:spcAft>
                <a:spcPts val="0"/>
              </a:spcAft>
              <a:buClr>
                <a:srgbClr val="000000"/>
              </a:buClr>
              <a:buSzPts val="2400"/>
              <a:buChar char="○"/>
            </a:pPr>
            <a:r>
              <a:rPr lang="en" sz="2400">
                <a:solidFill>
                  <a:srgbClr val="000000"/>
                </a:solidFill>
              </a:rPr>
              <a:t>ICAM-1</a:t>
            </a:r>
            <a:r>
              <a:rPr lang="en" sz="1800">
                <a:solidFill>
                  <a:srgbClr val="000000"/>
                </a:solidFill>
              </a:rPr>
              <a:t> (intercellular adhesion molecule-1)</a:t>
            </a:r>
            <a:r>
              <a:rPr lang="en" sz="2400">
                <a:solidFill>
                  <a:srgbClr val="000000"/>
                </a:solidFill>
              </a:rPr>
              <a:t> expression [14]</a:t>
            </a:r>
            <a:endParaRPr sz="2400">
              <a:solidFill>
                <a:srgbClr val="000000"/>
              </a:solidFill>
            </a:endParaRPr>
          </a:p>
          <a:p>
            <a:pPr indent="-381000" lvl="2" marL="1371600" rtl="0" algn="l">
              <a:lnSpc>
                <a:spcPct val="100000"/>
              </a:lnSpc>
              <a:spcBef>
                <a:spcPts val="0"/>
              </a:spcBef>
              <a:spcAft>
                <a:spcPts val="0"/>
              </a:spcAft>
              <a:buClr>
                <a:srgbClr val="000000"/>
              </a:buClr>
              <a:buSzPts val="2400"/>
              <a:buChar char="■"/>
            </a:pPr>
            <a:r>
              <a:rPr lang="en" sz="2400">
                <a:solidFill>
                  <a:srgbClr val="9900FF"/>
                </a:solidFill>
              </a:rPr>
              <a:t>Enhance atherogenesis</a:t>
            </a:r>
            <a:r>
              <a:rPr lang="en" sz="2400">
                <a:solidFill>
                  <a:srgbClr val="000000"/>
                </a:solidFill>
              </a:rPr>
              <a:t> in C.p. infected [14]</a:t>
            </a:r>
            <a:endParaRPr sz="2400">
              <a:solidFill>
                <a:srgbClr val="000000"/>
              </a:solidFill>
            </a:endParaRPr>
          </a:p>
          <a:p>
            <a:pPr indent="0" lvl="0" marL="0" rtl="0" algn="l">
              <a:lnSpc>
                <a:spcPct val="100000"/>
              </a:lnSpc>
              <a:spcBef>
                <a:spcPts val="0"/>
              </a:spcBef>
              <a:spcAft>
                <a:spcPts val="0"/>
              </a:spcAft>
              <a:buNone/>
            </a:pPr>
            <a:r>
              <a:t/>
            </a:r>
            <a:endParaRPr sz="2400">
              <a:solidFill>
                <a:srgbClr val="000000"/>
              </a:solidFill>
            </a:endParaRPr>
          </a:p>
        </p:txBody>
      </p:sp>
      <p:sp>
        <p:nvSpPr>
          <p:cNvPr id="256" name="Google Shape;256;p37"/>
          <p:cNvSpPr txBox="1"/>
          <p:nvPr/>
        </p:nvSpPr>
        <p:spPr>
          <a:xfrm>
            <a:off x="0" y="0"/>
            <a:ext cx="9144000" cy="232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rPr>
              <a:t>Aromatic amino acid hydrolase, Cpn1046</a:t>
            </a:r>
            <a:endParaRPr b="1"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Uses the hosts' </a:t>
            </a:r>
            <a:r>
              <a:rPr b="1" lang="en" sz="2400">
                <a:solidFill>
                  <a:srgbClr val="9900FF"/>
                </a:solidFill>
              </a:rPr>
              <a:t>phenylalanine, tyrosine, and tryptophan</a:t>
            </a:r>
            <a:endParaRPr b="1" sz="2400">
              <a:solidFill>
                <a:srgbClr val="9900FF"/>
              </a:solidFill>
            </a:endParaRPr>
          </a:p>
          <a:p>
            <a:pPr indent="-381000" lvl="1" marL="914400" rtl="0" algn="l">
              <a:lnSpc>
                <a:spcPct val="100000"/>
              </a:lnSpc>
              <a:spcBef>
                <a:spcPts val="0"/>
              </a:spcBef>
              <a:spcAft>
                <a:spcPts val="0"/>
              </a:spcAft>
              <a:buClr>
                <a:schemeClr val="dk1"/>
              </a:buClr>
              <a:buSzPts val="2400"/>
              <a:buChar char="○"/>
            </a:pPr>
            <a:r>
              <a:rPr lang="en" sz="2400">
                <a:solidFill>
                  <a:schemeClr val="dk1"/>
                </a:solidFill>
              </a:rPr>
              <a:t>Converting them to:</a:t>
            </a:r>
            <a:endParaRPr sz="2400">
              <a:solidFill>
                <a:schemeClr val="dk1"/>
              </a:solidFill>
            </a:endParaRPr>
          </a:p>
          <a:p>
            <a:pPr indent="-381000" lvl="2" marL="1371600" rtl="0" algn="l">
              <a:lnSpc>
                <a:spcPct val="100000"/>
              </a:lnSpc>
              <a:spcBef>
                <a:spcPts val="0"/>
              </a:spcBef>
              <a:spcAft>
                <a:spcPts val="0"/>
              </a:spcAft>
              <a:buClr>
                <a:schemeClr val="dk1"/>
              </a:buClr>
              <a:buSzPts val="2400"/>
              <a:buChar char="■"/>
            </a:pPr>
            <a:r>
              <a:rPr b="1" lang="en" sz="2400">
                <a:solidFill>
                  <a:srgbClr val="FF00FF"/>
                </a:solidFill>
              </a:rPr>
              <a:t>T</a:t>
            </a:r>
            <a:r>
              <a:rPr b="1" lang="en" sz="2400">
                <a:solidFill>
                  <a:srgbClr val="FF00FF"/>
                </a:solidFill>
              </a:rPr>
              <a:t>yrosine</a:t>
            </a:r>
            <a:r>
              <a:rPr lang="en" sz="2400"/>
              <a:t> (precursor of tyroideal hormons),</a:t>
            </a:r>
            <a:r>
              <a:rPr b="1" lang="en" sz="2400">
                <a:solidFill>
                  <a:srgbClr val="FF00FF"/>
                </a:solidFill>
              </a:rPr>
              <a:t> dihydroxyphenylalanine, and 5-hydroxytryptophan </a:t>
            </a:r>
            <a:r>
              <a:rPr lang="en" sz="2400"/>
              <a:t>(5-HTP precursor of melatonin, serotonin)</a:t>
            </a:r>
            <a:r>
              <a:rPr lang="en" sz="2400">
                <a:solidFill>
                  <a:schemeClr val="dk1"/>
                </a:solidFill>
              </a:rPr>
              <a:t> </a:t>
            </a:r>
            <a:r>
              <a:rPr lang="en" sz="1000">
                <a:solidFill>
                  <a:schemeClr val="dk1"/>
                </a:solidFill>
              </a:rPr>
              <a:t>(Abromaitis et al, 2009) [153]</a:t>
            </a:r>
            <a:endParaRPr sz="1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8"/>
          <p:cNvSpPr txBox="1"/>
          <p:nvPr>
            <p:ph idx="1" type="body"/>
          </p:nvPr>
        </p:nvSpPr>
        <p:spPr>
          <a:xfrm>
            <a:off x="0" y="0"/>
            <a:ext cx="8520600" cy="219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9900FF"/>
                </a:solidFill>
              </a:rPr>
              <a:t>Nicotine</a:t>
            </a:r>
            <a:r>
              <a:rPr b="1" lang="en" sz="3000"/>
              <a:t> </a:t>
            </a:r>
            <a:endParaRPr b="1" sz="3000"/>
          </a:p>
          <a:p>
            <a:pPr indent="-419100" lvl="0" marL="457200" rtl="0" algn="l">
              <a:lnSpc>
                <a:spcPct val="100000"/>
              </a:lnSpc>
              <a:spcBef>
                <a:spcPts val="100"/>
              </a:spcBef>
              <a:spcAft>
                <a:spcPts val="100"/>
              </a:spcAft>
              <a:buClr>
                <a:srgbClr val="000000"/>
              </a:buClr>
              <a:buSzPts val="3000"/>
              <a:buChar char="●"/>
            </a:pPr>
            <a:r>
              <a:rPr lang="en" sz="3000">
                <a:solidFill>
                  <a:srgbClr val="000000"/>
                </a:solidFill>
              </a:rPr>
              <a:t>stimulated chlamydial growth via cholinergic receptors in hepG2 cells, which contain these subunits </a:t>
            </a:r>
            <a:r>
              <a:rPr lang="en" sz="1000">
                <a:solidFill>
                  <a:srgbClr val="000000"/>
                </a:solidFill>
              </a:rPr>
              <a:t>(Yamaguchi et al, 2003) [153]</a:t>
            </a:r>
            <a:endParaRPr sz="1000">
              <a:solidFill>
                <a:srgbClr val="000000"/>
              </a:solidFill>
            </a:endParaRPr>
          </a:p>
        </p:txBody>
      </p:sp>
      <p:sp>
        <p:nvSpPr>
          <p:cNvPr id="262" name="Google Shape;262;p38"/>
          <p:cNvSpPr txBox="1"/>
          <p:nvPr/>
        </p:nvSpPr>
        <p:spPr>
          <a:xfrm>
            <a:off x="0" y="1787650"/>
            <a:ext cx="9144000" cy="11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900FF"/>
                </a:solidFill>
              </a:rPr>
              <a:t>Tyrosine</a:t>
            </a:r>
            <a:endParaRPr b="1" sz="3000">
              <a:solidFill>
                <a:srgbClr val="9900FF"/>
              </a:solidFill>
            </a:endParaRPr>
          </a:p>
          <a:p>
            <a:pPr indent="-419100" lvl="0" marL="457200" rtl="0" algn="l">
              <a:spcBef>
                <a:spcPts val="0"/>
              </a:spcBef>
              <a:spcAft>
                <a:spcPts val="0"/>
              </a:spcAft>
              <a:buClr>
                <a:schemeClr val="dk1"/>
              </a:buClr>
              <a:buSzPts val="3000"/>
              <a:buChar char="●"/>
            </a:pPr>
            <a:r>
              <a:rPr lang="en" sz="3000">
                <a:solidFill>
                  <a:schemeClr val="dk1"/>
                </a:solidFill>
              </a:rPr>
              <a:t>Used by C.p.</a:t>
            </a:r>
            <a:endParaRPr sz="3000">
              <a:solidFill>
                <a:schemeClr val="dk1"/>
              </a:solidFill>
            </a:endParaRPr>
          </a:p>
        </p:txBody>
      </p:sp>
      <p:sp>
        <p:nvSpPr>
          <p:cNvPr id="263" name="Google Shape;263;p38"/>
          <p:cNvSpPr txBox="1"/>
          <p:nvPr/>
        </p:nvSpPr>
        <p:spPr>
          <a:xfrm>
            <a:off x="0" y="2709450"/>
            <a:ext cx="9144000" cy="24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rgbClr val="9900FF"/>
                </a:solidFill>
              </a:rPr>
              <a:t>Hypoxia</a:t>
            </a:r>
            <a:endParaRPr b="1" sz="3000">
              <a:solidFill>
                <a:srgbClr val="9900FF"/>
              </a:solidFill>
            </a:endParaRPr>
          </a:p>
          <a:p>
            <a:pPr indent="-419100" lvl="0" marL="457200" rtl="0" algn="l">
              <a:spcBef>
                <a:spcPts val="0"/>
              </a:spcBef>
              <a:spcAft>
                <a:spcPts val="0"/>
              </a:spcAft>
              <a:buSzPts val="3000"/>
              <a:buChar char="●"/>
            </a:pPr>
            <a:r>
              <a:rPr lang="en" sz="3000"/>
              <a:t>growth of C. pneumoniae enhanced in a low 02 </a:t>
            </a:r>
            <a:endParaRPr sz="3000"/>
          </a:p>
          <a:p>
            <a:pPr indent="-419100" lvl="0" marL="457200" rtl="0" algn="l">
              <a:spcBef>
                <a:spcPts val="0"/>
              </a:spcBef>
              <a:spcAft>
                <a:spcPts val="0"/>
              </a:spcAft>
              <a:buSzPts val="3000"/>
              <a:buChar char="●"/>
            </a:pPr>
            <a:r>
              <a:rPr lang="en" sz="3000"/>
              <a:t>role of the </a:t>
            </a:r>
            <a:r>
              <a:rPr b="1" lang="en" sz="3000">
                <a:solidFill>
                  <a:srgbClr val="0000FF"/>
                </a:solidFill>
              </a:rPr>
              <a:t>mitochondrial respiration</a:t>
            </a:r>
            <a:r>
              <a:rPr lang="en" sz="3000"/>
              <a:t> in controlling intracellular progeny </a:t>
            </a:r>
            <a:r>
              <a:rPr lang="en" sz="1000">
                <a:solidFill>
                  <a:schemeClr val="dk1"/>
                </a:solidFill>
              </a:rPr>
              <a:t>[154]</a:t>
            </a:r>
            <a:endParaRPr sz="3000"/>
          </a:p>
          <a:p>
            <a:pPr indent="-419100" lvl="0" marL="457200" rtl="0" algn="l">
              <a:spcBef>
                <a:spcPts val="0"/>
              </a:spcBef>
              <a:spcAft>
                <a:spcPts val="0"/>
              </a:spcAft>
              <a:buClr>
                <a:srgbClr val="9900FF"/>
              </a:buClr>
              <a:buSzPts val="3000"/>
              <a:buChar char="●"/>
            </a:pPr>
            <a:r>
              <a:rPr lang="en" sz="3000">
                <a:solidFill>
                  <a:srgbClr val="9900FF"/>
                </a:solidFill>
              </a:rPr>
              <a:t>CAVE: tetracyclines, macrolides (mitoch. toxic)</a:t>
            </a:r>
            <a:endParaRPr sz="3000">
              <a:solidFill>
                <a:srgbClr val="99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900FF"/>
                </a:solidFill>
              </a:rPr>
              <a:t>In</a:t>
            </a:r>
            <a:r>
              <a:rPr b="1" lang="en" sz="3000">
                <a:solidFill>
                  <a:srgbClr val="9900FF"/>
                </a:solidFill>
              </a:rPr>
              <a:t> mitochondria C. pneumonia infection</a:t>
            </a:r>
            <a:endParaRPr b="1" sz="3000">
              <a:solidFill>
                <a:srgbClr val="9900FF"/>
              </a:solidFill>
            </a:endParaRPr>
          </a:p>
        </p:txBody>
      </p:sp>
      <p:sp>
        <p:nvSpPr>
          <p:cNvPr id="269" name="Google Shape;269;p39"/>
          <p:cNvSpPr txBox="1"/>
          <p:nvPr>
            <p:ph idx="1" type="body"/>
          </p:nvPr>
        </p:nvSpPr>
        <p:spPr>
          <a:xfrm>
            <a:off x="163475" y="667600"/>
            <a:ext cx="8980500" cy="447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3000">
                <a:solidFill>
                  <a:srgbClr val="000000"/>
                </a:solidFill>
              </a:rPr>
              <a:t>Decreased maximal respiration rate </a:t>
            </a:r>
            <a:r>
              <a:rPr lang="en" sz="3000">
                <a:solidFill>
                  <a:srgbClr val="000000"/>
                </a:solidFill>
              </a:rPr>
              <a:t> </a:t>
            </a:r>
            <a:endParaRPr sz="3000">
              <a:solidFill>
                <a:srgbClr val="000000"/>
              </a:solidFill>
            </a:endParaRPr>
          </a:p>
          <a:p>
            <a:pPr indent="-419100" lvl="0" marL="457200" rtl="0" algn="l">
              <a:lnSpc>
                <a:spcPct val="100000"/>
              </a:lnSpc>
              <a:spcBef>
                <a:spcPts val="0"/>
              </a:spcBef>
              <a:spcAft>
                <a:spcPts val="0"/>
              </a:spcAft>
              <a:buClr>
                <a:srgbClr val="000000"/>
              </a:buClr>
              <a:buSzPts val="3000"/>
              <a:buChar char="●"/>
            </a:pPr>
            <a:r>
              <a:rPr lang="en" sz="3000">
                <a:solidFill>
                  <a:srgbClr val="000000"/>
                </a:solidFill>
              </a:rPr>
              <a:t>characteristic for mitochondrial dysfunction </a:t>
            </a:r>
            <a:r>
              <a:rPr lang="en" sz="1000">
                <a:solidFill>
                  <a:schemeClr val="dk1"/>
                </a:solidFill>
              </a:rPr>
              <a:t>[154]</a:t>
            </a:r>
            <a:endParaRPr sz="1000">
              <a:solidFill>
                <a:srgbClr val="000000"/>
              </a:solidFill>
            </a:endParaRPr>
          </a:p>
          <a:p>
            <a:pPr indent="0" lvl="0" marL="0" rtl="0" algn="l">
              <a:lnSpc>
                <a:spcPct val="100000"/>
              </a:lnSpc>
              <a:spcBef>
                <a:spcPts val="0"/>
              </a:spcBef>
              <a:spcAft>
                <a:spcPts val="0"/>
              </a:spcAft>
              <a:buNone/>
            </a:pPr>
            <a:r>
              <a:rPr b="1" lang="en" sz="3000">
                <a:solidFill>
                  <a:srgbClr val="000000"/>
                </a:solidFill>
              </a:rPr>
              <a:t>  </a:t>
            </a:r>
            <a:r>
              <a:rPr lang="en" sz="3000">
                <a:solidFill>
                  <a:srgbClr val="FF0000"/>
                </a:solidFill>
              </a:rPr>
              <a:t>...+ insulin resistance, DM2,...</a:t>
            </a:r>
            <a:endParaRPr sz="3000">
              <a:solidFill>
                <a:srgbClr val="FF0000"/>
              </a:solidFill>
            </a:endParaRPr>
          </a:p>
          <a:p>
            <a:pPr indent="0" lvl="0" marL="0" rtl="0" algn="l">
              <a:lnSpc>
                <a:spcPct val="100000"/>
              </a:lnSpc>
              <a:spcBef>
                <a:spcPts val="0"/>
              </a:spcBef>
              <a:spcAft>
                <a:spcPts val="0"/>
              </a:spcAft>
              <a:buNone/>
            </a:pPr>
            <a:r>
              <a:rPr lang="en" sz="3000">
                <a:solidFill>
                  <a:srgbClr val="FF0000"/>
                </a:solidFill>
              </a:rPr>
              <a:t>  ...weak + tired muscles... </a:t>
            </a:r>
            <a:endParaRPr sz="3000">
              <a:solidFill>
                <a:srgbClr val="FF0000"/>
              </a:solidFill>
            </a:endParaRPr>
          </a:p>
          <a:p>
            <a:pPr indent="0" lvl="0" marL="0" rtl="0" algn="l">
              <a:lnSpc>
                <a:spcPct val="100000"/>
              </a:lnSpc>
              <a:spcBef>
                <a:spcPts val="0"/>
              </a:spcBef>
              <a:spcAft>
                <a:spcPts val="0"/>
              </a:spcAft>
              <a:buNone/>
            </a:pPr>
            <a:r>
              <a:rPr lang="en" sz="3000">
                <a:solidFill>
                  <a:srgbClr val="FF0000"/>
                </a:solidFill>
              </a:rPr>
              <a:t>  ...- immunity (resp. fire in neutrophils etc.)...</a:t>
            </a:r>
            <a:endParaRPr b="1" sz="3000">
              <a:solidFill>
                <a:srgbClr val="000000"/>
              </a:solidFill>
            </a:endParaRPr>
          </a:p>
          <a:p>
            <a:pPr indent="0" lvl="0" marL="0" rtl="0" algn="l">
              <a:lnSpc>
                <a:spcPct val="100000"/>
              </a:lnSpc>
              <a:spcBef>
                <a:spcPts val="0"/>
              </a:spcBef>
              <a:spcAft>
                <a:spcPts val="0"/>
              </a:spcAft>
              <a:buNone/>
            </a:pPr>
            <a:r>
              <a:rPr b="1" lang="en" sz="3000">
                <a:solidFill>
                  <a:srgbClr val="000000"/>
                </a:solidFill>
              </a:rPr>
              <a:t>Increase mitochondrial membrane potential</a:t>
            </a:r>
            <a:r>
              <a:rPr lang="en" sz="3000">
                <a:solidFill>
                  <a:srgbClr val="000000"/>
                </a:solidFill>
              </a:rPr>
              <a:t>  </a:t>
            </a:r>
            <a:endParaRPr sz="3000">
              <a:solidFill>
                <a:srgbClr val="000000"/>
              </a:solidFill>
            </a:endParaRPr>
          </a:p>
          <a:p>
            <a:pPr indent="-419100" lvl="0" marL="457200" rtl="0" algn="l">
              <a:lnSpc>
                <a:spcPct val="100000"/>
              </a:lnSpc>
              <a:spcBef>
                <a:spcPts val="0"/>
              </a:spcBef>
              <a:spcAft>
                <a:spcPts val="0"/>
              </a:spcAft>
              <a:buClr>
                <a:srgbClr val="000000"/>
              </a:buClr>
              <a:buSzPts val="3000"/>
              <a:buChar char="●"/>
            </a:pPr>
            <a:r>
              <a:rPr lang="en" sz="3000">
                <a:solidFill>
                  <a:srgbClr val="000000"/>
                </a:solidFill>
              </a:rPr>
              <a:t>increased ROS formation</a:t>
            </a:r>
            <a:r>
              <a:rPr lang="en" sz="1000">
                <a:solidFill>
                  <a:schemeClr val="dk1"/>
                </a:solidFill>
              </a:rPr>
              <a:t>[154]</a:t>
            </a:r>
            <a:endParaRPr sz="1000">
              <a:solidFill>
                <a:schemeClr val="dk1"/>
              </a:solidFill>
            </a:endParaRPr>
          </a:p>
          <a:p>
            <a:pPr indent="-457200" lvl="0" marL="457200" rtl="0" algn="l">
              <a:lnSpc>
                <a:spcPct val="100000"/>
              </a:lnSpc>
              <a:spcBef>
                <a:spcPts val="0"/>
              </a:spcBef>
              <a:spcAft>
                <a:spcPts val="0"/>
              </a:spcAft>
              <a:buClr>
                <a:schemeClr val="dk1"/>
              </a:buClr>
              <a:buSzPts val="3600"/>
              <a:buChar char="●"/>
            </a:pPr>
            <a:r>
              <a:rPr lang="en" sz="3000">
                <a:solidFill>
                  <a:schemeClr val="dk1"/>
                </a:solidFill>
              </a:rPr>
              <a:t>switch to anaerobic glycolysis</a:t>
            </a:r>
            <a:r>
              <a:rPr lang="en" sz="3600">
                <a:solidFill>
                  <a:schemeClr val="dk1"/>
                </a:solidFill>
              </a:rPr>
              <a:t> </a:t>
            </a:r>
            <a:endParaRPr sz="3600">
              <a:solidFill>
                <a:schemeClr val="dk1"/>
              </a:solidFill>
            </a:endParaRPr>
          </a:p>
          <a:p>
            <a:pPr indent="0" lvl="0" marL="0" rtl="0" algn="l">
              <a:lnSpc>
                <a:spcPct val="100000"/>
              </a:lnSpc>
              <a:spcBef>
                <a:spcPts val="0"/>
              </a:spcBef>
              <a:spcAft>
                <a:spcPts val="0"/>
              </a:spcAft>
              <a:buNone/>
            </a:pPr>
            <a:r>
              <a:rPr lang="en" sz="3000">
                <a:solidFill>
                  <a:srgbClr val="000000"/>
                </a:solidFill>
              </a:rPr>
              <a:t>   </a:t>
            </a:r>
            <a:r>
              <a:rPr lang="en" sz="3000">
                <a:solidFill>
                  <a:srgbClr val="FF0000"/>
                </a:solidFill>
              </a:rPr>
              <a:t>...inflammation, ageing, lactate +,...</a:t>
            </a:r>
            <a:r>
              <a:rPr lang="en" sz="3000">
                <a:solidFill>
                  <a:srgbClr val="000000"/>
                </a:solidFill>
              </a:rPr>
              <a:t> </a:t>
            </a:r>
            <a:endParaRPr sz="30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3000">
              <a:solidFill>
                <a:srgbClr val="000000"/>
              </a:solidFill>
            </a:endParaRPr>
          </a:p>
          <a:p>
            <a:pPr indent="0" lvl="0" marL="0" rtl="0" algn="l">
              <a:lnSpc>
                <a:spcPct val="100000"/>
              </a:lnSpc>
              <a:spcBef>
                <a:spcPts val="0"/>
              </a:spcBef>
              <a:spcAft>
                <a:spcPts val="0"/>
              </a:spcAft>
              <a:buNone/>
            </a:pPr>
            <a:r>
              <a:t/>
            </a:r>
            <a:endParaRPr sz="30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p40"/>
          <p:cNvPicPr preferRelativeResize="0"/>
          <p:nvPr/>
        </p:nvPicPr>
        <p:blipFill>
          <a:blip r:embed="rId3">
            <a:alphaModFix/>
          </a:blip>
          <a:stretch>
            <a:fillRect/>
          </a:stretch>
        </p:blipFill>
        <p:spPr>
          <a:xfrm>
            <a:off x="4533175" y="607275"/>
            <a:ext cx="4610825" cy="4535975"/>
          </a:xfrm>
          <a:prstGeom prst="rect">
            <a:avLst/>
          </a:prstGeom>
          <a:noFill/>
          <a:ln>
            <a:noFill/>
          </a:ln>
        </p:spPr>
      </p:pic>
      <p:pic>
        <p:nvPicPr>
          <p:cNvPr id="275" name="Google Shape;275;p40"/>
          <p:cNvPicPr preferRelativeResize="0"/>
          <p:nvPr/>
        </p:nvPicPr>
        <p:blipFill>
          <a:blip r:embed="rId4">
            <a:alphaModFix/>
          </a:blip>
          <a:stretch>
            <a:fillRect/>
          </a:stretch>
        </p:blipFill>
        <p:spPr>
          <a:xfrm>
            <a:off x="3012900" y="607275"/>
            <a:ext cx="2391475" cy="1066900"/>
          </a:xfrm>
          <a:prstGeom prst="rect">
            <a:avLst/>
          </a:prstGeom>
          <a:noFill/>
          <a:ln>
            <a:noFill/>
          </a:ln>
        </p:spPr>
      </p:pic>
      <p:pic>
        <p:nvPicPr>
          <p:cNvPr id="276" name="Google Shape;276;p40"/>
          <p:cNvPicPr preferRelativeResize="0"/>
          <p:nvPr/>
        </p:nvPicPr>
        <p:blipFill>
          <a:blip r:embed="rId5">
            <a:alphaModFix/>
          </a:blip>
          <a:stretch>
            <a:fillRect/>
          </a:stretch>
        </p:blipFill>
        <p:spPr>
          <a:xfrm rot="5400000">
            <a:off x="-1086137" y="1065300"/>
            <a:ext cx="5185175" cy="3012900"/>
          </a:xfrm>
          <a:prstGeom prst="rect">
            <a:avLst/>
          </a:prstGeom>
          <a:noFill/>
          <a:ln>
            <a:noFill/>
          </a:ln>
        </p:spPr>
      </p:pic>
      <p:sp>
        <p:nvSpPr>
          <p:cNvPr id="277" name="Google Shape;277;p40"/>
          <p:cNvSpPr/>
          <p:nvPr/>
        </p:nvSpPr>
        <p:spPr>
          <a:xfrm rot="-10018591">
            <a:off x="2049403" y="1724847"/>
            <a:ext cx="4017745" cy="282356"/>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0"/>
          <p:cNvSpPr/>
          <p:nvPr/>
        </p:nvSpPr>
        <p:spPr>
          <a:xfrm rot="10184194">
            <a:off x="1232168" y="3259635"/>
            <a:ext cx="4825615" cy="282335"/>
          </a:xfrm>
          <a:prstGeom prst="rightArrow">
            <a:avLst>
              <a:gd fmla="val 59173"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0"/>
          <p:cNvSpPr/>
          <p:nvPr/>
        </p:nvSpPr>
        <p:spPr>
          <a:xfrm>
            <a:off x="1836250" y="2379450"/>
            <a:ext cx="3254400" cy="3984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0"/>
          <p:cNvSpPr txBox="1"/>
          <p:nvPr/>
        </p:nvSpPr>
        <p:spPr>
          <a:xfrm>
            <a:off x="3065250" y="92175"/>
            <a:ext cx="59514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FF"/>
                </a:solidFill>
              </a:rPr>
              <a:t>To get more mitochondrias</a:t>
            </a:r>
            <a:endParaRPr b="1" sz="3000">
              <a:solidFill>
                <a:srgbClr val="0000FF"/>
              </a:solidFill>
            </a:endParaRPr>
          </a:p>
        </p:txBody>
      </p:sp>
      <p:sp>
        <p:nvSpPr>
          <p:cNvPr id="281" name="Google Shape;281;p40"/>
          <p:cNvSpPr txBox="1"/>
          <p:nvPr/>
        </p:nvSpPr>
        <p:spPr>
          <a:xfrm>
            <a:off x="2439375" y="3745025"/>
            <a:ext cx="4192200" cy="14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FF"/>
                </a:solidFill>
              </a:rPr>
              <a:t>Sirtuin diet</a:t>
            </a:r>
            <a:endParaRPr b="1" sz="3000">
              <a:solidFill>
                <a:srgbClr val="0000FF"/>
              </a:solidFill>
            </a:endParaRPr>
          </a:p>
          <a:p>
            <a:pPr indent="0" lvl="0" marL="0" rtl="0" algn="l">
              <a:spcBef>
                <a:spcPts val="0"/>
              </a:spcBef>
              <a:spcAft>
                <a:spcPts val="0"/>
              </a:spcAft>
              <a:buNone/>
            </a:pPr>
            <a:r>
              <a:rPr b="1" lang="en" sz="3000">
                <a:solidFill>
                  <a:srgbClr val="0000FF"/>
                </a:solidFill>
              </a:rPr>
              <a:t>Cold exposure  Endurance activity</a:t>
            </a:r>
            <a:r>
              <a:rPr b="1" lang="en" sz="3000">
                <a:solidFill>
                  <a:srgbClr val="0000FF"/>
                </a:solidFill>
              </a:rPr>
              <a:t> </a:t>
            </a:r>
            <a:endParaRPr b="1" sz="3000">
              <a:solidFill>
                <a:srgbClr val="0000FF"/>
              </a:solidFill>
            </a:endParaRPr>
          </a:p>
        </p:txBody>
      </p:sp>
      <p:sp>
        <p:nvSpPr>
          <p:cNvPr id="282" name="Google Shape;282;p40"/>
          <p:cNvSpPr txBox="1"/>
          <p:nvPr/>
        </p:nvSpPr>
        <p:spPr>
          <a:xfrm>
            <a:off x="425200" y="2553175"/>
            <a:ext cx="1047000" cy="5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0000FF"/>
                </a:solidFill>
              </a:rPr>
              <a:t>+</a:t>
            </a:r>
            <a:endParaRPr b="1" sz="6000">
              <a:solidFill>
                <a:srgbClr val="0000FF"/>
              </a:solidFill>
            </a:endParaRPr>
          </a:p>
        </p:txBody>
      </p:sp>
      <p:sp>
        <p:nvSpPr>
          <p:cNvPr id="283" name="Google Shape;283;p40"/>
          <p:cNvSpPr txBox="1"/>
          <p:nvPr/>
        </p:nvSpPr>
        <p:spPr>
          <a:xfrm>
            <a:off x="6224038" y="1275775"/>
            <a:ext cx="1229100" cy="3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0000FF"/>
                </a:solidFill>
              </a:rPr>
              <a:t>-</a:t>
            </a:r>
            <a:endParaRPr b="1" sz="6000">
              <a:solidFill>
                <a:srgbClr val="0000FF"/>
              </a:solidFill>
            </a:endParaRPr>
          </a:p>
        </p:txBody>
      </p:sp>
      <p:sp>
        <p:nvSpPr>
          <p:cNvPr id="284" name="Google Shape;284;p40"/>
          <p:cNvSpPr txBox="1"/>
          <p:nvPr/>
        </p:nvSpPr>
        <p:spPr>
          <a:xfrm>
            <a:off x="1039700" y="2678325"/>
            <a:ext cx="19230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FF"/>
                </a:solidFill>
              </a:rPr>
              <a:t>OXFOS</a:t>
            </a:r>
            <a:endParaRPr sz="3600">
              <a:solidFill>
                <a:srgbClr val="0000FF"/>
              </a:solidFill>
            </a:endParaRPr>
          </a:p>
        </p:txBody>
      </p:sp>
      <p:sp>
        <p:nvSpPr>
          <p:cNvPr id="285" name="Google Shape;285;p40"/>
          <p:cNvSpPr txBox="1"/>
          <p:nvPr/>
        </p:nvSpPr>
        <p:spPr>
          <a:xfrm>
            <a:off x="721100" y="1130725"/>
            <a:ext cx="1627200" cy="7965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rgbClr val="FF0000"/>
              </a:buClr>
              <a:buSzPts val="3600"/>
              <a:buChar char="-"/>
            </a:pPr>
            <a:r>
              <a:rPr lang="en" sz="3600">
                <a:solidFill>
                  <a:srgbClr val="FF0000"/>
                </a:solidFill>
              </a:rPr>
              <a:t>O2</a:t>
            </a:r>
            <a:endParaRPr sz="360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1"/>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900FF"/>
                </a:solidFill>
              </a:rPr>
              <a:t>APOE4 = strongest know risc f. of Alzheimer disease</a:t>
            </a:r>
            <a:endParaRPr b="1">
              <a:solidFill>
                <a:srgbClr val="9900FF"/>
              </a:solidFill>
            </a:endParaRPr>
          </a:p>
        </p:txBody>
      </p:sp>
      <p:sp>
        <p:nvSpPr>
          <p:cNvPr id="291" name="Google Shape;291;p41"/>
          <p:cNvSpPr txBox="1"/>
          <p:nvPr>
            <p:ph idx="1" type="body"/>
          </p:nvPr>
        </p:nvSpPr>
        <p:spPr>
          <a:xfrm>
            <a:off x="0" y="572700"/>
            <a:ext cx="9144000" cy="457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rPr>
              <a:t>Cells expressing APOE4 variant </a:t>
            </a:r>
            <a:endParaRPr sz="3000">
              <a:solidFill>
                <a:srgbClr val="000000"/>
              </a:solidFill>
            </a:endParaRPr>
          </a:p>
          <a:p>
            <a:pPr indent="-419100" lvl="0" marL="457200" rtl="0" algn="l">
              <a:spcBef>
                <a:spcPts val="1600"/>
              </a:spcBef>
              <a:spcAft>
                <a:spcPts val="0"/>
              </a:spcAft>
              <a:buClr>
                <a:srgbClr val="000000"/>
              </a:buClr>
              <a:buSzPts val="3000"/>
              <a:buChar char="●"/>
            </a:pPr>
            <a:r>
              <a:rPr lang="en" sz="3000">
                <a:solidFill>
                  <a:srgbClr val="000000"/>
                </a:solidFill>
              </a:rPr>
              <a:t>3-fold more EB of strain C.pneumonia AR-39 attach than </a:t>
            </a:r>
            <a:r>
              <a:rPr lang="en" sz="3000">
                <a:solidFill>
                  <a:srgbClr val="000000"/>
                </a:solidFill>
              </a:rPr>
              <a:t>homozygous apoE3 </a:t>
            </a:r>
            <a:endParaRPr sz="3000">
              <a:solidFill>
                <a:srgbClr val="000000"/>
              </a:solidFill>
            </a:endParaRPr>
          </a:p>
          <a:p>
            <a:pPr indent="-419100" lvl="0" marL="457200" rtl="0" algn="l">
              <a:spcBef>
                <a:spcPts val="0"/>
              </a:spcBef>
              <a:spcAft>
                <a:spcPts val="0"/>
              </a:spcAft>
              <a:buClr>
                <a:srgbClr val="000000"/>
              </a:buClr>
              <a:buSzPts val="3000"/>
              <a:buChar char="●"/>
            </a:pPr>
            <a:r>
              <a:rPr lang="en" sz="3000">
                <a:solidFill>
                  <a:srgbClr val="000000"/>
                </a:solidFill>
              </a:rPr>
              <a:t>Chlamydophila trachomatis EB no enhancement of attachment  apoE4 cells</a:t>
            </a:r>
            <a:endParaRPr sz="3000">
              <a:solidFill>
                <a:srgbClr val="000000"/>
              </a:solidFill>
            </a:endParaRPr>
          </a:p>
          <a:p>
            <a:pPr indent="0" lvl="0" marL="457200" rtl="0" algn="l">
              <a:spcBef>
                <a:spcPts val="1600"/>
              </a:spcBef>
              <a:spcAft>
                <a:spcPts val="1600"/>
              </a:spcAft>
              <a:buNone/>
            </a:pPr>
            <a:r>
              <a:t/>
            </a:r>
            <a:endParaRPr sz="3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Aterosclerosis and Chlamydia pneumonia</a:t>
            </a:r>
            <a:endParaRPr b="1" sz="3000"/>
          </a:p>
        </p:txBody>
      </p:sp>
      <p:sp>
        <p:nvSpPr>
          <p:cNvPr id="76" name="Google Shape;76;p15"/>
          <p:cNvSpPr txBox="1"/>
          <p:nvPr>
            <p:ph idx="1" type="body"/>
          </p:nvPr>
        </p:nvSpPr>
        <p:spPr>
          <a:xfrm>
            <a:off x="0" y="691575"/>
            <a:ext cx="9144000" cy="445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9900FF"/>
                </a:solidFill>
              </a:rPr>
              <a:t>Chronic infection of endothelium by C. pneumoniae as a mean causal factor of a quick progression of atherosclerosis.</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None/>
            </a:pPr>
            <a:r>
              <a:t/>
            </a:r>
            <a:endParaRPr/>
          </a:p>
        </p:txBody>
      </p:sp>
      <p:sp>
        <p:nvSpPr>
          <p:cNvPr id="77" name="Google Shape;77;p15"/>
          <p:cNvSpPr txBox="1"/>
          <p:nvPr/>
        </p:nvSpPr>
        <p:spPr>
          <a:xfrm>
            <a:off x="-75" y="3731550"/>
            <a:ext cx="9144000" cy="14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FF0000"/>
                </a:solidFill>
              </a:rPr>
              <a:t>= Higher cholesterol = consequence of the inflammation !!! </a:t>
            </a:r>
            <a:endParaRPr b="1" sz="2400">
              <a:solidFill>
                <a:srgbClr val="FF0000"/>
              </a:solidFill>
            </a:endParaRPr>
          </a:p>
          <a:p>
            <a:pPr indent="0" lvl="0" marL="0" rtl="0" algn="l">
              <a:spcBef>
                <a:spcPts val="0"/>
              </a:spcBef>
              <a:spcAft>
                <a:spcPts val="0"/>
              </a:spcAft>
              <a:buClr>
                <a:schemeClr val="dk1"/>
              </a:buClr>
              <a:buSzPts val="1100"/>
              <a:buFont typeface="Arial"/>
              <a:buNone/>
            </a:pPr>
            <a:r>
              <a:rPr b="1" lang="en" sz="2400">
                <a:solidFill>
                  <a:srgbClr val="FF0000"/>
                </a:solidFill>
              </a:rPr>
              <a:t>= Crash of today´s therapy and nutrition recommendations !!! </a:t>
            </a:r>
            <a:endParaRPr b="1" sz="2400">
              <a:solidFill>
                <a:srgbClr val="FF0000"/>
              </a:solidFill>
            </a:endParaRPr>
          </a:p>
          <a:p>
            <a:pPr indent="0" lvl="0" marL="0" rtl="0" algn="l">
              <a:spcBef>
                <a:spcPts val="0"/>
              </a:spcBef>
              <a:spcAft>
                <a:spcPts val="0"/>
              </a:spcAft>
              <a:buClr>
                <a:schemeClr val="dk1"/>
              </a:buClr>
              <a:buSzPts val="1100"/>
              <a:buFont typeface="Arial"/>
              <a:buNone/>
            </a:pPr>
            <a:r>
              <a:rPr b="1" lang="en" sz="2400">
                <a:solidFill>
                  <a:srgbClr val="FF0000"/>
                </a:solidFill>
              </a:rPr>
              <a:t>= Higher chance for remission by better targeted therapy !!! </a:t>
            </a:r>
            <a:endParaRPr>
              <a:solidFill>
                <a:srgbClr val="FF0000"/>
              </a:solidFill>
            </a:endParaRPr>
          </a:p>
        </p:txBody>
      </p:sp>
      <p:sp>
        <p:nvSpPr>
          <p:cNvPr id="78" name="Google Shape;78;p15"/>
          <p:cNvSpPr txBox="1"/>
          <p:nvPr/>
        </p:nvSpPr>
        <p:spPr>
          <a:xfrm>
            <a:off x="0" y="1739250"/>
            <a:ext cx="9144000" cy="166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Endothelial</a:t>
            </a:r>
            <a:r>
              <a:rPr b="1" lang="en" sz="2400">
                <a:solidFill>
                  <a:schemeClr val="dk1"/>
                </a:solidFill>
              </a:rPr>
              <a:t> infection by C. pneumoniae leads to:</a:t>
            </a:r>
            <a:endParaRPr b="1" sz="2400">
              <a:solidFill>
                <a:schemeClr val="dk1"/>
              </a:solidFill>
            </a:endParaRPr>
          </a:p>
          <a:p>
            <a:pPr indent="0" lvl="0" marL="457200" rtl="0" algn="l">
              <a:spcBef>
                <a:spcPts val="0"/>
              </a:spcBef>
              <a:spcAft>
                <a:spcPts val="0"/>
              </a:spcAft>
              <a:buNone/>
            </a:pPr>
            <a:r>
              <a:rPr lang="en" sz="2400">
                <a:solidFill>
                  <a:schemeClr val="dk1"/>
                </a:solidFill>
              </a:rPr>
              <a:t>Cytocin</a:t>
            </a:r>
            <a:r>
              <a:rPr lang="en" sz="2400">
                <a:solidFill>
                  <a:schemeClr val="dk1"/>
                </a:solidFill>
              </a:rPr>
              <a:t> production and adhesion molecules expression</a:t>
            </a:r>
            <a:endParaRPr sz="2400">
              <a:solidFill>
                <a:schemeClr val="dk1"/>
              </a:solidFill>
            </a:endParaRPr>
          </a:p>
          <a:p>
            <a:pPr indent="0" lvl="0" marL="457200" rtl="0" algn="l">
              <a:spcBef>
                <a:spcPts val="0"/>
              </a:spcBef>
              <a:spcAft>
                <a:spcPts val="0"/>
              </a:spcAft>
              <a:buNone/>
            </a:pPr>
            <a:r>
              <a:rPr lang="en" sz="2400">
                <a:solidFill>
                  <a:schemeClr val="dk1"/>
                </a:solidFill>
              </a:rPr>
              <a:t>N</a:t>
            </a:r>
            <a:r>
              <a:rPr lang="en" sz="2400">
                <a:solidFill>
                  <a:schemeClr val="dk1"/>
                </a:solidFill>
              </a:rPr>
              <a:t>eutrophils a monocytes </a:t>
            </a:r>
            <a:r>
              <a:rPr lang="en" sz="2400">
                <a:solidFill>
                  <a:schemeClr val="dk1"/>
                </a:solidFill>
              </a:rPr>
              <a:t>transendothelial migration</a:t>
            </a:r>
            <a:endParaRPr sz="2400">
              <a:solidFill>
                <a:schemeClr val="dk1"/>
              </a:solidFill>
            </a:endParaRPr>
          </a:p>
          <a:p>
            <a:pPr indent="0" lvl="0" marL="457200" rtl="0" algn="l">
              <a:spcBef>
                <a:spcPts val="0"/>
              </a:spcBef>
              <a:spcAft>
                <a:spcPts val="0"/>
              </a:spcAft>
              <a:buNone/>
            </a:pPr>
            <a:r>
              <a:rPr lang="en" sz="2400">
                <a:solidFill>
                  <a:schemeClr val="dk1"/>
                </a:solidFill>
              </a:rPr>
              <a:t>Fat and cholesterol oxidation + other typical changes in Ath.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pic>
        <p:nvPicPr>
          <p:cNvPr id="296" name="Google Shape;296;p4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7" name="Google Shape;297;p42"/>
          <p:cNvSpPr txBox="1"/>
          <p:nvPr>
            <p:ph type="title"/>
          </p:nvPr>
        </p:nvSpPr>
        <p:spPr>
          <a:xfrm>
            <a:off x="51375" y="1875125"/>
            <a:ext cx="6960900" cy="8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t>Thank you for attention</a:t>
            </a:r>
            <a:endParaRPr b="1" sz="4800"/>
          </a:p>
        </p:txBody>
      </p:sp>
      <p:sp>
        <p:nvSpPr>
          <p:cNvPr id="298" name="Google Shape;298;p42"/>
          <p:cNvSpPr txBox="1"/>
          <p:nvPr/>
        </p:nvSpPr>
        <p:spPr>
          <a:xfrm>
            <a:off x="51375" y="160350"/>
            <a:ext cx="9092700" cy="1188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M</a:t>
            </a:r>
            <a:r>
              <a:rPr lang="en" sz="2400"/>
              <a:t>illiards and awards to who will find a medicament against </a:t>
            </a:r>
            <a:endParaRPr sz="2400"/>
          </a:p>
          <a:p>
            <a:pPr indent="0" lvl="0" marL="457200" rtl="0" algn="l">
              <a:spcBef>
                <a:spcPts val="0"/>
              </a:spcBef>
              <a:spcAft>
                <a:spcPts val="0"/>
              </a:spcAft>
              <a:buNone/>
            </a:pPr>
            <a:r>
              <a:rPr lang="en" sz="2400"/>
              <a:t>C. pneumoniae, which affects cca ⅔ of population and will replace many chronic medications including statins etc.</a:t>
            </a:r>
            <a:endParaRPr b="1" sz="2400"/>
          </a:p>
        </p:txBody>
      </p:sp>
      <p:sp>
        <p:nvSpPr>
          <p:cNvPr id="299" name="Google Shape;299;p42"/>
          <p:cNvSpPr txBox="1"/>
          <p:nvPr/>
        </p:nvSpPr>
        <p:spPr>
          <a:xfrm>
            <a:off x="6154925" y="4502100"/>
            <a:ext cx="2787600" cy="5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MUDr. Dana Maňasková</a:t>
            </a:r>
            <a:r>
              <a:rPr lang="en"/>
              <a:t> </a:t>
            </a:r>
            <a:endParaRPr/>
          </a:p>
        </p:txBody>
      </p:sp>
      <p:sp>
        <p:nvSpPr>
          <p:cNvPr id="300" name="Google Shape;300;p42"/>
          <p:cNvSpPr txBox="1"/>
          <p:nvPr/>
        </p:nvSpPr>
        <p:spPr>
          <a:xfrm>
            <a:off x="152400" y="1451225"/>
            <a:ext cx="8901600" cy="488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b="1" lang="en" sz="2400">
                <a:solidFill>
                  <a:schemeClr val="dk1"/>
                </a:solidFill>
              </a:rPr>
              <a:t>Longer life to who eat proper plant sources enough now</a:t>
            </a:r>
            <a:endParaRPr b="1" sz="2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3"/>
          <p:cNvSpPr txBox="1"/>
          <p:nvPr>
            <p:ph type="title"/>
          </p:nvPr>
        </p:nvSpPr>
        <p:spPr>
          <a:xfrm>
            <a:off x="0" y="0"/>
            <a:ext cx="8832300" cy="101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400"/>
              <a:t>Most important used citations:  </a:t>
            </a:r>
            <a:endParaRPr sz="2400"/>
          </a:p>
        </p:txBody>
      </p:sp>
      <p:sp>
        <p:nvSpPr>
          <p:cNvPr id="306" name="Google Shape;306;p43"/>
          <p:cNvSpPr txBox="1"/>
          <p:nvPr>
            <p:ph idx="1" type="body"/>
          </p:nvPr>
        </p:nvSpPr>
        <p:spPr>
          <a:xfrm>
            <a:off x="0" y="633925"/>
            <a:ext cx="9144000" cy="4509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AutoNum type="arabicPeriod"/>
            </a:pPr>
            <a:r>
              <a:rPr lang="en" sz="1400">
                <a:solidFill>
                  <a:schemeClr val="dk1"/>
                </a:solidFill>
              </a:rPr>
              <a:t>Mika 	A. Brown, Michael G. Potroz, Seoh-Wei Teh, Nam-Joon Cho, </a:t>
            </a:r>
            <a:r>
              <a:rPr b="1" lang="en" sz="1400">
                <a:solidFill>
                  <a:srgbClr val="0000FF"/>
                </a:solidFill>
              </a:rPr>
              <a:t>Natural Products for the Treatment of Chlamydiaceae Infections, 2016</a:t>
            </a:r>
            <a:r>
              <a:rPr lang="en" sz="1400">
                <a:solidFill>
                  <a:schemeClr val="dk1"/>
                </a:solidFill>
              </a:rPr>
              <a:t>, </a:t>
            </a:r>
            <a:r>
              <a:rPr lang="en" sz="1400" u="sng">
                <a:solidFill>
                  <a:schemeClr val="hlink"/>
                </a:solidFill>
                <a:hlinkClick r:id="rId3"/>
              </a:rPr>
              <a:t>https://www.ncbi.nlm.nih.gov/pmc/articles/PMC5192522/</a:t>
            </a:r>
            <a:r>
              <a:rPr lang="en"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a:solidFill>
                  <a:schemeClr val="dk1"/>
                </a:solidFill>
              </a:rPr>
              <a:t>Ying 	Yan, </a:t>
            </a:r>
            <a:r>
              <a:rPr b="1" lang="en" sz="1400">
                <a:solidFill>
                  <a:srgbClr val="0000FF"/>
                </a:solidFill>
              </a:rPr>
              <a:t>The antichlamydial effects of drugs used in cardiovascular 	diseases</a:t>
            </a:r>
            <a:r>
              <a:rPr lang="en" sz="1400">
                <a:solidFill>
                  <a:srgbClr val="0000FF"/>
                </a:solidFill>
              </a:rPr>
              <a:t>,</a:t>
            </a:r>
            <a:r>
              <a:rPr lang="en" sz="1400">
                <a:solidFill>
                  <a:srgbClr val="0000FF"/>
                </a:solidFill>
                <a:uFill>
                  <a:noFill/>
                </a:uFill>
                <a:hlinkClick r:id="rId4"/>
              </a:rPr>
              <a:t> </a:t>
            </a:r>
            <a:r>
              <a:rPr lang="en" sz="1400" u="sng">
                <a:solidFill>
                  <a:schemeClr val="hlink"/>
                </a:solidFill>
                <a:hlinkClick r:id="rId5"/>
              </a:rPr>
              <a:t>http://jultika.oulu.fi/files/isbn9789514293153.pdf</a:t>
            </a:r>
            <a:r>
              <a:rPr lang="en"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AutoNum type="arabicPeriod"/>
            </a:pPr>
            <a:r>
              <a:rPr b="1" lang="en" sz="1400">
                <a:solidFill>
                  <a:schemeClr val="dk1"/>
                </a:solidFill>
              </a:rPr>
              <a:t>Compositions of antichlamydial agents for the diagnosis and management of infection caused by chlamydia, US Patents</a:t>
            </a:r>
            <a:r>
              <a:rPr lang="en" sz="1400">
                <a:solidFill>
                  <a:schemeClr val="dk1"/>
                </a:solidFill>
              </a:rPr>
              <a:t>, číslo: EP0981372 A2, </a:t>
            </a:r>
            <a:r>
              <a:rPr lang="en" sz="1400" u="sng">
                <a:solidFill>
                  <a:schemeClr val="hlink"/>
                </a:solidFill>
                <a:hlinkClick r:id="rId6"/>
              </a:rPr>
              <a:t>https://encrypted.google.com/patents/EP0981372A2?cl=un</a:t>
            </a:r>
            <a:r>
              <a:rPr lang="en"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a:solidFill>
                  <a:schemeClr val="dk1"/>
                </a:solidFill>
              </a:rPr>
              <a:t>Dautry-Varsat, Ray A. Hawkins, Kathy A. Kelly, Roger G. Rank and Alice, David M. Ojcius, Yolanda Bravo de Alba, Jean M. Kanellopoulos, Internalization of Chlamydia by Dendritic Cells and Stimulation of 	Chlamydia-Specific T Cells </a:t>
            </a:r>
            <a:r>
              <a:rPr lang="en" sz="1400" u="sng">
                <a:solidFill>
                  <a:schemeClr val="hlink"/>
                </a:solidFill>
                <a:hlinkClick r:id="rId7"/>
              </a:rPr>
              <a:t>http://www.jimmunol.org/content/160/3/1297</a:t>
            </a:r>
            <a:r>
              <a:rPr lang="en" sz="1400">
                <a:solidFill>
                  <a:schemeClr val="dk1"/>
                </a:solidFill>
              </a:rPr>
              <a:t> , 1998; 160:1297-1303; J Immuno</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a:solidFill>
                  <a:schemeClr val="dk1"/>
                </a:solidFill>
              </a:rPr>
              <a:t>Alvesalo J1, Vuorela H, Tammela P, Leinonen M, Saikku P, Vuorela P.;</a:t>
            </a:r>
            <a:r>
              <a:rPr b="1" lang="en" sz="1400">
                <a:solidFill>
                  <a:schemeClr val="dk1"/>
                </a:solidFill>
              </a:rPr>
              <a:t> </a:t>
            </a:r>
            <a:r>
              <a:rPr b="1" lang="en" sz="1400">
                <a:solidFill>
                  <a:srgbClr val="0000FF"/>
                </a:solidFill>
              </a:rPr>
              <a:t>Inhibitory effect of dietary phenolic compounds on Chlamydia pneumoniae in cell cultures</a:t>
            </a:r>
            <a:r>
              <a:rPr b="1" lang="en" sz="1400">
                <a:solidFill>
                  <a:schemeClr val="dk1"/>
                </a:solidFill>
              </a:rPr>
              <a:t>;</a:t>
            </a:r>
            <a:r>
              <a:rPr lang="en" sz="1400">
                <a:solidFill>
                  <a:schemeClr val="dk1"/>
                </a:solidFill>
              </a:rPr>
              <a:t> Biochem Pharmacol. 2006 Mar 	14;71(6):735-41. Epub 2006 Jan 18; </a:t>
            </a:r>
            <a:r>
              <a:rPr lang="en" sz="1400" u="sng">
                <a:solidFill>
                  <a:schemeClr val="hlink"/>
                </a:solidFill>
                <a:hlinkClick r:id="rId8"/>
              </a:rPr>
              <a:t>https://www.ncbi.nlm.nih.gov/pubmed/16414027</a:t>
            </a:r>
            <a:r>
              <a:rPr lang="en"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en" sz="1400" u="sng">
                <a:solidFill>
                  <a:schemeClr val="hlink"/>
                </a:solidFill>
                <a:hlinkClick r:id="rId9"/>
              </a:rPr>
              <a:t>http://www.academia.edu/3112558/Flavonoid_myricetin_quercetin_kaempferol_luteolin_and_apigenin_content_of_edible_tropical_plants</a:t>
            </a:r>
            <a:r>
              <a:rPr lang="en" sz="1400">
                <a:solidFill>
                  <a:schemeClr val="dk1"/>
                </a:solidFill>
              </a:rPr>
              <a:t> </a:t>
            </a:r>
            <a:endParaRPr sz="1400">
              <a:solidFill>
                <a:schemeClr val="dk1"/>
              </a:solidFill>
            </a:endParaRPr>
          </a:p>
          <a:p>
            <a:pPr indent="0" lvl="0" marL="0" rtl="0" algn="l">
              <a:spcBef>
                <a:spcPts val="0"/>
              </a:spcBef>
              <a:spcAft>
                <a:spcPts val="0"/>
              </a:spcAft>
              <a:buNone/>
            </a:pPr>
            <a:r>
              <a:rPr lang="en" sz="1400">
                <a:solidFill>
                  <a:schemeClr val="dk1"/>
                </a:solidFill>
              </a:rPr>
              <a:t>		</a:t>
            </a:r>
            <a:endParaRPr sz="1400">
              <a:solidFill>
                <a:schemeClr val="dk1"/>
              </a:solidFill>
            </a:endParaRPr>
          </a:p>
          <a:p>
            <a:pPr indent="-317500" lvl="0" marL="457200" rtl="0" algn="l">
              <a:spcBef>
                <a:spcPts val="0"/>
              </a:spcBef>
              <a:spcAft>
                <a:spcPts val="0"/>
              </a:spcAft>
              <a:buClr>
                <a:srgbClr val="9900FF"/>
              </a:buClr>
              <a:buSzPts val="1400"/>
              <a:buAutoNum type="arabicPeriod"/>
            </a:pPr>
            <a:r>
              <a:rPr b="1" lang="en" sz="1400">
                <a:solidFill>
                  <a:srgbClr val="9900FF"/>
                </a:solidFill>
              </a:rPr>
              <a:t>Further citations and much more info here: </a:t>
            </a:r>
            <a:r>
              <a:rPr lang="en" sz="1400">
                <a:solidFill>
                  <a:srgbClr val="9900FF"/>
                </a:solidFill>
              </a:rPr>
              <a:t> </a:t>
            </a:r>
            <a:endParaRPr sz="1400">
              <a:solidFill>
                <a:srgbClr val="9900FF"/>
              </a:solidFill>
            </a:endParaRPr>
          </a:p>
          <a:p>
            <a:pPr indent="-317500" lvl="1" marL="914400" rtl="0" algn="l">
              <a:spcBef>
                <a:spcPts val="0"/>
              </a:spcBef>
              <a:spcAft>
                <a:spcPts val="0"/>
              </a:spcAft>
              <a:buClr>
                <a:srgbClr val="9900FF"/>
              </a:buClr>
              <a:buSzPts val="1400"/>
              <a:buAutoNum type="alphaLcPeriod"/>
            </a:pPr>
            <a:r>
              <a:rPr b="1" lang="en" sz="1800">
                <a:solidFill>
                  <a:srgbClr val="9900FF"/>
                </a:solidFill>
              </a:rPr>
              <a:t>http://</a:t>
            </a:r>
            <a:r>
              <a:rPr b="1" lang="en" sz="2400">
                <a:solidFill>
                  <a:srgbClr val="9900FF"/>
                </a:solidFill>
              </a:rPr>
              <a:t>medicinman.cz/?p=nemoci-sympt/chlamydie</a:t>
            </a:r>
            <a:r>
              <a:rPr lang="en" sz="1400">
                <a:solidFill>
                  <a:srgbClr val="9900FF"/>
                </a:solidFill>
              </a:rPr>
              <a:t>/literatura</a:t>
            </a:r>
            <a:endParaRPr>
              <a:solidFill>
                <a:srgbClr val="99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nvSpPr>
        <p:spPr>
          <a:xfrm>
            <a:off x="0" y="2109200"/>
            <a:ext cx="9144000" cy="30342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b="1" lang="en" sz="2400">
                <a:solidFill>
                  <a:schemeClr val="dk1"/>
                </a:solidFill>
              </a:rPr>
              <a:t>+ E</a:t>
            </a:r>
            <a:r>
              <a:rPr b="1" lang="en" sz="2400">
                <a:solidFill>
                  <a:schemeClr val="dk1"/>
                </a:solidFill>
              </a:rPr>
              <a:t>ndogenous synthesis: </a:t>
            </a:r>
            <a:r>
              <a:rPr lang="en" sz="2400">
                <a:solidFill>
                  <a:schemeClr val="dk1"/>
                </a:solidFill>
              </a:rPr>
              <a:t> </a:t>
            </a:r>
            <a:endParaRPr sz="2400">
              <a:solidFill>
                <a:schemeClr val="dk1"/>
              </a:solidFill>
            </a:endParaRPr>
          </a:p>
          <a:p>
            <a:pPr indent="-381000" lvl="1" marL="914400" rtl="0" algn="l">
              <a:spcBef>
                <a:spcPts val="0"/>
              </a:spcBef>
              <a:spcAft>
                <a:spcPts val="0"/>
              </a:spcAft>
              <a:buClr>
                <a:schemeClr val="dk1"/>
              </a:buClr>
              <a:buSzPts val="2400"/>
              <a:buChar char="○"/>
            </a:pPr>
            <a:r>
              <a:rPr lang="en" sz="2400">
                <a:solidFill>
                  <a:schemeClr val="dk1"/>
                </a:solidFill>
              </a:rPr>
              <a:t>Short time regulation - </a:t>
            </a:r>
            <a:r>
              <a:rPr b="1" lang="en" sz="2400">
                <a:solidFill>
                  <a:srgbClr val="0000FF"/>
                </a:solidFill>
              </a:rPr>
              <a:t>hyper</a:t>
            </a:r>
            <a:r>
              <a:rPr b="1" lang="en" sz="2400">
                <a:solidFill>
                  <a:srgbClr val="0000FF"/>
                </a:solidFill>
              </a:rPr>
              <a:t>insulinemia</a:t>
            </a:r>
            <a:r>
              <a:rPr b="1" lang="en" sz="2400">
                <a:solidFill>
                  <a:schemeClr val="dk1"/>
                </a:solidFill>
              </a:rPr>
              <a:t> </a:t>
            </a:r>
            <a:r>
              <a:rPr lang="en" sz="2400">
                <a:solidFill>
                  <a:schemeClr val="dk1"/>
                </a:solidFill>
              </a:rPr>
              <a:t>(sugars, </a:t>
            </a:r>
            <a:r>
              <a:rPr b="1" lang="en" sz="2400">
                <a:solidFill>
                  <a:srgbClr val="0000FF"/>
                </a:solidFill>
              </a:rPr>
              <a:t>insulin  resistance = </a:t>
            </a:r>
            <a:r>
              <a:rPr b="1" lang="en" sz="2400">
                <a:solidFill>
                  <a:srgbClr val="FF0000"/>
                </a:solidFill>
              </a:rPr>
              <a:t>inflamm.</a:t>
            </a:r>
            <a:r>
              <a:rPr lang="en" sz="2400">
                <a:solidFill>
                  <a:schemeClr val="dk1"/>
                </a:solidFill>
              </a:rPr>
              <a:t> -</a:t>
            </a:r>
            <a:r>
              <a:rPr lang="en" sz="2400">
                <a:solidFill>
                  <a:schemeClr val="dk1"/>
                </a:solidFill>
              </a:rPr>
              <a:t> corticoids - stress - low melatonin and many others !!! )</a:t>
            </a:r>
            <a:endParaRPr sz="2400">
              <a:solidFill>
                <a:schemeClr val="dk1"/>
              </a:solidFill>
            </a:endParaRPr>
          </a:p>
          <a:p>
            <a:pPr indent="-381000" lvl="1" marL="914400" rtl="0" algn="l">
              <a:spcBef>
                <a:spcPts val="0"/>
              </a:spcBef>
              <a:spcAft>
                <a:spcPts val="0"/>
              </a:spcAft>
              <a:buClr>
                <a:srgbClr val="0000FF"/>
              </a:buClr>
              <a:buSzPts val="2400"/>
              <a:buChar char="○"/>
            </a:pPr>
            <a:r>
              <a:rPr b="1" lang="en" sz="2400">
                <a:solidFill>
                  <a:srgbClr val="0000FF"/>
                </a:solidFill>
              </a:rPr>
              <a:t>Via </a:t>
            </a:r>
            <a:r>
              <a:rPr b="1" lang="en" sz="2400">
                <a:solidFill>
                  <a:srgbClr val="0000FF"/>
                </a:solidFill>
              </a:rPr>
              <a:t>TNF alpha, IL-1, IL-6 a IFN-gamma  </a:t>
            </a:r>
            <a:r>
              <a:rPr b="1" lang="en" sz="2400">
                <a:solidFill>
                  <a:srgbClr val="FF0000"/>
                </a:solidFill>
              </a:rPr>
              <a:t>(</a:t>
            </a:r>
            <a:r>
              <a:rPr b="1" lang="en" sz="2400">
                <a:solidFill>
                  <a:srgbClr val="FF0000"/>
                </a:solidFill>
              </a:rPr>
              <a:t>inflammation</a:t>
            </a:r>
            <a:r>
              <a:rPr b="1" lang="en" sz="2400">
                <a:solidFill>
                  <a:srgbClr val="FF0000"/>
                </a:solidFill>
              </a:rPr>
              <a:t>)</a:t>
            </a:r>
            <a:endParaRPr b="1" sz="2400">
              <a:solidFill>
                <a:srgbClr val="FF0000"/>
              </a:solidFill>
            </a:endParaRPr>
          </a:p>
          <a:p>
            <a:pPr indent="0" lvl="0" marL="457200" rtl="0" algn="l">
              <a:spcBef>
                <a:spcPts val="0"/>
              </a:spcBef>
              <a:spcAft>
                <a:spcPts val="0"/>
              </a:spcAft>
              <a:buNone/>
            </a:pPr>
            <a:r>
              <a:rPr b="1" lang="en" sz="2400">
                <a:solidFill>
                  <a:srgbClr val="0000FF"/>
                </a:solidFill>
              </a:rPr>
              <a:t>  </a:t>
            </a:r>
            <a:endParaRPr b="1" sz="2400">
              <a:solidFill>
                <a:srgbClr val="0000FF"/>
              </a:solidFill>
            </a:endParaRPr>
          </a:p>
          <a:p>
            <a:pPr indent="-381000" lvl="1" marL="914400" rtl="0" algn="l">
              <a:spcBef>
                <a:spcPts val="0"/>
              </a:spcBef>
              <a:spcAft>
                <a:spcPts val="0"/>
              </a:spcAft>
              <a:buClr>
                <a:schemeClr val="dk1"/>
              </a:buClr>
              <a:buSzPts val="2400"/>
              <a:buChar char="○"/>
            </a:pPr>
            <a:r>
              <a:rPr lang="en" sz="2400">
                <a:solidFill>
                  <a:schemeClr val="dk1"/>
                </a:solidFill>
              </a:rPr>
              <a:t>Other stimuli</a:t>
            </a:r>
            <a:r>
              <a:rPr lang="en" sz="2400">
                <a:solidFill>
                  <a:schemeClr val="dk1"/>
                </a:solidFill>
              </a:rPr>
              <a:t>: </a:t>
            </a:r>
            <a:r>
              <a:rPr lang="en" sz="2400">
                <a:solidFill>
                  <a:schemeClr val="dk1"/>
                </a:solidFill>
              </a:rPr>
              <a:t>unsat.</a:t>
            </a:r>
            <a:r>
              <a:rPr lang="en" sz="2400">
                <a:solidFill>
                  <a:schemeClr val="dk1"/>
                </a:solidFill>
              </a:rPr>
              <a:t>trans-fatty acids, coffee resins, polychlorinated biphenyls, pregnancy...</a:t>
            </a:r>
            <a:endParaRPr sz="2400">
              <a:solidFill>
                <a:schemeClr val="dk1"/>
              </a:solidFill>
            </a:endParaRPr>
          </a:p>
        </p:txBody>
      </p:sp>
      <p:sp>
        <p:nvSpPr>
          <p:cNvPr id="84" name="Google Shape;84;p16"/>
          <p:cNvSpPr txBox="1"/>
          <p:nvPr>
            <p:ph type="title"/>
          </p:nvPr>
        </p:nvSpPr>
        <p:spPr>
          <a:xfrm>
            <a:off x="0" y="0"/>
            <a:ext cx="9144000" cy="6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Chron. Inflammation and Chol</a:t>
            </a:r>
            <a:r>
              <a:rPr b="1" lang="en"/>
              <a:t>esterol </a:t>
            </a:r>
            <a:endParaRPr b="1"/>
          </a:p>
        </p:txBody>
      </p:sp>
      <p:sp>
        <p:nvSpPr>
          <p:cNvPr id="85" name="Google Shape;85;p16"/>
          <p:cNvSpPr txBox="1"/>
          <p:nvPr>
            <p:ph idx="1" type="body"/>
          </p:nvPr>
        </p:nvSpPr>
        <p:spPr>
          <a:xfrm>
            <a:off x="0" y="633925"/>
            <a:ext cx="9144000" cy="154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0000"/>
                </a:solidFill>
              </a:rPr>
              <a:t>Common causes of cholesterol rise</a:t>
            </a:r>
            <a:r>
              <a:rPr b="1" lang="en" sz="2400">
                <a:solidFill>
                  <a:srgbClr val="000000"/>
                </a:solidFill>
              </a:rPr>
              <a:t>:</a:t>
            </a:r>
            <a:endParaRPr b="1" sz="2400">
              <a:solidFill>
                <a:srgbClr val="000000"/>
              </a:solidFill>
            </a:endParaRPr>
          </a:p>
          <a:p>
            <a:pPr indent="-381000" lvl="0" marL="457200" rtl="0" algn="l">
              <a:lnSpc>
                <a:spcPct val="100000"/>
              </a:lnSpc>
              <a:spcBef>
                <a:spcPts val="0"/>
              </a:spcBef>
              <a:spcAft>
                <a:spcPts val="0"/>
              </a:spcAft>
              <a:buClr>
                <a:srgbClr val="000000"/>
              </a:buClr>
              <a:buSzPts val="2400"/>
              <a:buChar char="●"/>
            </a:pPr>
            <a:r>
              <a:rPr b="1" lang="en" sz="2400">
                <a:solidFill>
                  <a:srgbClr val="000000"/>
                </a:solidFill>
              </a:rPr>
              <a:t>X</a:t>
            </a:r>
            <a:r>
              <a:rPr b="1" lang="en" sz="2400">
                <a:solidFill>
                  <a:srgbClr val="000000"/>
                </a:solidFill>
              </a:rPr>
              <a:t> liver clearance of cholest.</a:t>
            </a:r>
            <a:r>
              <a:rPr lang="en" sz="2400">
                <a:solidFill>
                  <a:srgbClr val="000000"/>
                </a:solidFill>
              </a:rPr>
              <a:t>, secretion (-vit.C), degradation, (cholesterol </a:t>
            </a:r>
            <a:r>
              <a:rPr b="1" lang="en" sz="2400">
                <a:solidFill>
                  <a:srgbClr val="0000FF"/>
                </a:solidFill>
              </a:rPr>
              <a:t>oxidation    </a:t>
            </a:r>
            <a:r>
              <a:rPr b="1" lang="en" sz="2400">
                <a:solidFill>
                  <a:srgbClr val="FF0000"/>
                </a:solidFill>
              </a:rPr>
              <a:t>inflammation </a:t>
            </a:r>
            <a:r>
              <a:rPr b="1" lang="en" sz="2400">
                <a:solidFill>
                  <a:srgbClr val="0000FF"/>
                </a:solidFill>
              </a:rPr>
              <a:t>aj.</a:t>
            </a:r>
            <a:r>
              <a:rPr lang="en" sz="2400">
                <a:solidFill>
                  <a:srgbClr val="0000FF"/>
                </a:solidFill>
              </a:rPr>
              <a:t>,</a:t>
            </a:r>
            <a:r>
              <a:rPr lang="en" sz="2400">
                <a:solidFill>
                  <a:srgbClr val="000000"/>
                </a:solidFill>
              </a:rPr>
              <a:t> genetic etc.</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b="1" lang="en" sz="2400">
                <a:solidFill>
                  <a:srgbClr val="000000"/>
                </a:solidFill>
              </a:rPr>
              <a:t>+ A</a:t>
            </a:r>
            <a:r>
              <a:rPr b="1" lang="en" sz="2400">
                <a:solidFill>
                  <a:srgbClr val="000000"/>
                </a:solidFill>
              </a:rPr>
              <a:t>bsorption from GIT - genetic / nutrition, ...</a:t>
            </a:r>
            <a:endParaRPr sz="2400">
              <a:solidFill>
                <a:srgbClr val="000000"/>
              </a:solidFill>
            </a:endParaRPr>
          </a:p>
        </p:txBody>
      </p:sp>
      <p:sp>
        <p:nvSpPr>
          <p:cNvPr id="86" name="Google Shape;86;p16"/>
          <p:cNvSpPr txBox="1"/>
          <p:nvPr/>
        </p:nvSpPr>
        <p:spPr>
          <a:xfrm>
            <a:off x="1000450" y="3933275"/>
            <a:ext cx="7644000" cy="389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0000"/>
              </a:buClr>
              <a:buSzPts val="2400"/>
              <a:buChar char="+"/>
            </a:pPr>
            <a:r>
              <a:rPr b="1" lang="en" sz="2400">
                <a:solidFill>
                  <a:srgbClr val="FF0000"/>
                </a:solidFill>
              </a:rPr>
              <a:t>Cholesterol = consequence of inflammation !!! </a:t>
            </a:r>
            <a:endParaRPr>
              <a:solidFill>
                <a:srgbClr val="FF0000"/>
              </a:solidFill>
            </a:endParaRPr>
          </a:p>
        </p:txBody>
      </p:sp>
      <p:cxnSp>
        <p:nvCxnSpPr>
          <p:cNvPr id="87" name="Google Shape;87;p16"/>
          <p:cNvCxnSpPr/>
          <p:nvPr/>
        </p:nvCxnSpPr>
        <p:spPr>
          <a:xfrm rot="10800000">
            <a:off x="3607425" y="1666875"/>
            <a:ext cx="2502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nvSpPr>
        <p:spPr>
          <a:xfrm>
            <a:off x="0" y="2059875"/>
            <a:ext cx="9144000" cy="1073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0000FF"/>
              </a:buClr>
              <a:buSzPts val="1800"/>
              <a:buChar char="●"/>
            </a:pPr>
            <a:r>
              <a:rPr b="1" lang="en" sz="1800">
                <a:solidFill>
                  <a:srgbClr val="0000FF"/>
                </a:solidFill>
              </a:rPr>
              <a:t>CAVE: PNC/7 days - persistence development</a:t>
            </a:r>
            <a:endParaRPr b="1" sz="1800">
              <a:solidFill>
                <a:srgbClr val="0000FF"/>
              </a:solidFill>
            </a:endParaRPr>
          </a:p>
          <a:p>
            <a:pPr indent="0" lvl="0" marL="0" rtl="0" algn="l">
              <a:spcBef>
                <a:spcPts val="0"/>
              </a:spcBef>
              <a:spcAft>
                <a:spcPts val="0"/>
              </a:spcAft>
              <a:buNone/>
            </a:pPr>
            <a:r>
              <a:t/>
            </a:r>
            <a:endParaRPr sz="1800">
              <a:solidFill>
                <a:schemeClr val="dk2"/>
              </a:solidFill>
            </a:endParaRPr>
          </a:p>
        </p:txBody>
      </p:sp>
      <p:sp>
        <p:nvSpPr>
          <p:cNvPr id="93" name="Google Shape;93;p17"/>
          <p:cNvSpPr txBox="1"/>
          <p:nvPr/>
        </p:nvSpPr>
        <p:spPr>
          <a:xfrm>
            <a:off x="-12000" y="2294375"/>
            <a:ext cx="8991600" cy="9126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0000FF"/>
              </a:buClr>
              <a:buSzPts val="1800"/>
              <a:buChar char="●"/>
            </a:pPr>
            <a:r>
              <a:rPr b="1" lang="en" sz="1800">
                <a:solidFill>
                  <a:srgbClr val="0000FF"/>
                </a:solidFill>
              </a:rPr>
              <a:t>CAVE: makrolidy, ale jen 3 dny (azithromycin) - risk of resistance !!!</a:t>
            </a:r>
            <a:endParaRPr sz="1800">
              <a:solidFill>
                <a:schemeClr val="dk2"/>
              </a:solidFill>
            </a:endParaRPr>
          </a:p>
        </p:txBody>
      </p:sp>
      <p:sp>
        <p:nvSpPr>
          <p:cNvPr id="94" name="Google Shape;94;p17"/>
          <p:cNvSpPr txBox="1"/>
          <p:nvPr>
            <p:ph type="title"/>
          </p:nvPr>
        </p:nvSpPr>
        <p:spPr>
          <a:xfrm>
            <a:off x="0" y="0"/>
            <a:ext cx="9144000" cy="6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 pneumoniae i</a:t>
            </a:r>
            <a:r>
              <a:rPr b="1" lang="en"/>
              <a:t>nfection switch</a:t>
            </a:r>
            <a:r>
              <a:rPr b="1" lang="en"/>
              <a:t> to chronicity  </a:t>
            </a:r>
            <a:endParaRPr b="1"/>
          </a:p>
        </p:txBody>
      </p:sp>
      <p:sp>
        <p:nvSpPr>
          <p:cNvPr id="95" name="Google Shape;95;p17"/>
          <p:cNvSpPr txBox="1"/>
          <p:nvPr/>
        </p:nvSpPr>
        <p:spPr>
          <a:xfrm>
            <a:off x="0" y="2688925"/>
            <a:ext cx="9144000" cy="10113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0000FF"/>
              </a:buClr>
              <a:buSzPts val="1800"/>
              <a:buChar char="●"/>
            </a:pPr>
            <a:r>
              <a:rPr b="1" lang="en" sz="1800">
                <a:solidFill>
                  <a:srgbClr val="0000FF"/>
                </a:solidFill>
              </a:rPr>
              <a:t>CAVE: “Postinfective asthma bronchiale and corticoid therapy” </a:t>
            </a:r>
            <a:endParaRPr b="1" sz="1800">
              <a:solidFill>
                <a:srgbClr val="0000FF"/>
              </a:solidFill>
            </a:endParaRPr>
          </a:p>
          <a:p>
            <a:pPr indent="-342900" lvl="1" marL="914400" rtl="0" algn="l">
              <a:spcBef>
                <a:spcPts val="0"/>
              </a:spcBef>
              <a:spcAft>
                <a:spcPts val="0"/>
              </a:spcAft>
              <a:buClr>
                <a:srgbClr val="FF0000"/>
              </a:buClr>
              <a:buSzPts val="1800"/>
              <a:buChar char="○"/>
            </a:pPr>
            <a:r>
              <a:rPr b="1" lang="en" sz="1800">
                <a:solidFill>
                  <a:srgbClr val="FF0000"/>
                </a:solidFill>
              </a:rPr>
              <a:t>S</a:t>
            </a:r>
            <a:r>
              <a:rPr b="1" lang="en" sz="1800">
                <a:solidFill>
                  <a:srgbClr val="FF0000"/>
                </a:solidFill>
              </a:rPr>
              <a:t>uppression of Th1 response - IFN gamma</a:t>
            </a:r>
            <a:r>
              <a:rPr lang="en" sz="1800">
                <a:solidFill>
                  <a:srgbClr val="FF0000"/>
                </a:solidFill>
              </a:rPr>
              <a:t> and killing  </a:t>
            </a:r>
            <a:r>
              <a:rPr lang="en" sz="1800">
                <a:solidFill>
                  <a:srgbClr val="FF0000"/>
                </a:solidFill>
              </a:rPr>
              <a:t>C.pneumoniae</a:t>
            </a:r>
            <a:endParaRPr sz="1800">
              <a:solidFill>
                <a:srgbClr val="FF0000"/>
              </a:solidFill>
            </a:endParaRPr>
          </a:p>
        </p:txBody>
      </p:sp>
      <p:sp>
        <p:nvSpPr>
          <p:cNvPr id="96" name="Google Shape;96;p17"/>
          <p:cNvSpPr txBox="1"/>
          <p:nvPr>
            <p:ph idx="1" type="body"/>
          </p:nvPr>
        </p:nvSpPr>
        <p:spPr>
          <a:xfrm>
            <a:off x="0" y="547475"/>
            <a:ext cx="9144000" cy="174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rPr>
              <a:t>10% of community acquired respiratory infections </a:t>
            </a:r>
            <a:endParaRPr b="1">
              <a:solidFill>
                <a:srgbClr val="000000"/>
              </a:solidFill>
            </a:endParaRPr>
          </a:p>
          <a:p>
            <a:pPr indent="0" lvl="0" marL="0" rtl="0" algn="l">
              <a:lnSpc>
                <a:spcPct val="100000"/>
              </a:lnSpc>
              <a:spcBef>
                <a:spcPts val="0"/>
              </a:spcBef>
              <a:spcAft>
                <a:spcPts val="0"/>
              </a:spcAft>
              <a:buNone/>
            </a:pPr>
            <a:r>
              <a:rPr b="1" lang="en">
                <a:solidFill>
                  <a:srgbClr val="9900FF"/>
                </a:solidFill>
              </a:rPr>
              <a:t>Risk factors for transition to chronicity = persistent infection</a:t>
            </a:r>
            <a:endParaRPr b="1">
              <a:solidFill>
                <a:srgbClr val="9900FF"/>
              </a:solidFill>
            </a:endParaRPr>
          </a:p>
          <a:p>
            <a:pPr indent="0" lvl="0" marL="0" rtl="0" algn="l">
              <a:lnSpc>
                <a:spcPct val="100000"/>
              </a:lnSpc>
              <a:spcBef>
                <a:spcPts val="0"/>
              </a:spcBef>
              <a:spcAft>
                <a:spcPts val="0"/>
              </a:spcAft>
              <a:buNone/>
            </a:pPr>
            <a:r>
              <a:rPr b="1" lang="en">
                <a:solidFill>
                  <a:srgbClr val="FF0000"/>
                </a:solidFill>
              </a:rPr>
              <a:t>Elevated lung barrier permeability </a:t>
            </a:r>
            <a:r>
              <a:rPr lang="en">
                <a:solidFill>
                  <a:schemeClr val="dk1"/>
                </a:solidFill>
              </a:rPr>
              <a:t>= +migration of immune cells in to the lungs </a:t>
            </a:r>
            <a:endParaRPr>
              <a:solidFill>
                <a:schemeClr val="dk1"/>
              </a:solidFill>
            </a:endParaRPr>
          </a:p>
          <a:p>
            <a:pPr indent="-342900" lvl="1" marL="914400" rtl="0" algn="l">
              <a:lnSpc>
                <a:spcPct val="100000"/>
              </a:lnSpc>
              <a:spcBef>
                <a:spcPts val="0"/>
              </a:spcBef>
              <a:spcAft>
                <a:spcPts val="0"/>
              </a:spcAft>
              <a:buClr>
                <a:schemeClr val="dk1"/>
              </a:buClr>
              <a:buSzPts val="1800"/>
              <a:buChar char="○"/>
            </a:pPr>
            <a:r>
              <a:rPr lang="en" sz="1800">
                <a:solidFill>
                  <a:schemeClr val="dk1"/>
                </a:solidFill>
              </a:rPr>
              <a:t>Other co-infections, asthma, alergie, atophia,</a:t>
            </a:r>
            <a:endParaRPr sz="1800">
              <a:solidFill>
                <a:schemeClr val="dk1"/>
              </a:solidFill>
            </a:endParaRPr>
          </a:p>
          <a:p>
            <a:pPr indent="-342900" lvl="1" marL="914400" rtl="0" algn="l">
              <a:lnSpc>
                <a:spcPct val="100000"/>
              </a:lnSpc>
              <a:spcBef>
                <a:spcPts val="0"/>
              </a:spcBef>
              <a:spcAft>
                <a:spcPts val="0"/>
              </a:spcAft>
              <a:buClr>
                <a:schemeClr val="dk1"/>
              </a:buClr>
              <a:buSzPts val="1800"/>
              <a:buChar char="○"/>
            </a:pPr>
            <a:r>
              <a:rPr lang="en" sz="1800">
                <a:solidFill>
                  <a:schemeClr val="dk1"/>
                </a:solidFill>
              </a:rPr>
              <a:t>Alfa-1-antitrypsin deficiency, </a:t>
            </a:r>
            <a:endParaRPr sz="1800">
              <a:solidFill>
                <a:schemeClr val="dk1"/>
              </a:solidFill>
            </a:endParaRPr>
          </a:p>
          <a:p>
            <a:pPr indent="-342900" lvl="1" marL="914400" rtl="0" algn="l">
              <a:lnSpc>
                <a:spcPct val="100000"/>
              </a:lnSpc>
              <a:spcBef>
                <a:spcPts val="0"/>
              </a:spcBef>
              <a:spcAft>
                <a:spcPts val="0"/>
              </a:spcAft>
              <a:buClr>
                <a:schemeClr val="dk1"/>
              </a:buClr>
              <a:buSzPts val="1800"/>
              <a:buChar char="○"/>
            </a:pPr>
            <a:r>
              <a:rPr lang="en" sz="1800">
                <a:solidFill>
                  <a:schemeClr val="dk1"/>
                </a:solidFill>
              </a:rPr>
              <a:t>Nikotinismus, air pollution etc. </a:t>
            </a:r>
            <a:endParaRPr/>
          </a:p>
        </p:txBody>
      </p:sp>
      <p:sp>
        <p:nvSpPr>
          <p:cNvPr id="97" name="Google Shape;97;p17"/>
          <p:cNvSpPr txBox="1"/>
          <p:nvPr/>
        </p:nvSpPr>
        <p:spPr>
          <a:xfrm>
            <a:off x="0" y="3441325"/>
            <a:ext cx="9144000" cy="15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Infection of macrophages/monocytes</a:t>
            </a:r>
            <a:r>
              <a:rPr lang="en" sz="1800">
                <a:solidFill>
                  <a:schemeClr val="dk1"/>
                </a:solidFill>
              </a:rPr>
              <a:t> in lungs and dissemination into other tissues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Infection of endothelium and slow years to atherosklersis progression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Fatigue continues, </a:t>
            </a:r>
            <a:r>
              <a:rPr lang="en" sz="1800">
                <a:solidFill>
                  <a:schemeClr val="dk1"/>
                </a:solidFill>
              </a:rPr>
              <a:t>cholesterol starts to rise in people with no such problem before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Cold+dry air asthma continues, later artralgia like arthrosis (kenees, C-spine..),...</a:t>
            </a:r>
            <a:endParaRPr sz="1800">
              <a:solidFill>
                <a:schemeClr val="dk1"/>
              </a:solidFill>
            </a:endParaRPr>
          </a:p>
          <a:p>
            <a:pPr indent="0" lvl="0" marL="0" rtl="0" algn="l">
              <a:spcBef>
                <a:spcPts val="0"/>
              </a:spcBef>
              <a:spcAft>
                <a:spcPts val="0"/>
              </a:spcAft>
              <a:buNone/>
            </a:pPr>
            <a:r>
              <a:rPr lang="en" sz="1800">
                <a:solidFill>
                  <a:schemeClr val="dk1"/>
                </a:solidFill>
              </a:rPr>
              <a:t> </a:t>
            </a:r>
            <a:endParaRPr sz="1800">
              <a:solidFill>
                <a:schemeClr val="dk2"/>
              </a:solidFill>
            </a:endParaRPr>
          </a:p>
        </p:txBody>
      </p:sp>
      <p:sp>
        <p:nvSpPr>
          <p:cNvPr id="98" name="Google Shape;98;p17"/>
          <p:cNvSpPr txBox="1"/>
          <p:nvPr/>
        </p:nvSpPr>
        <p:spPr>
          <a:xfrm>
            <a:off x="0" y="4551450"/>
            <a:ext cx="9144000" cy="59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9900FF"/>
                </a:solidFill>
              </a:rPr>
              <a:t>Seroprevlaence of C. pneumoniae: 60%–70% adults in west countries !!! (1)</a:t>
            </a:r>
            <a:endParaRPr/>
          </a:p>
        </p:txBody>
      </p:sp>
      <p:sp>
        <p:nvSpPr>
          <p:cNvPr id="99" name="Google Shape;99;p17"/>
          <p:cNvSpPr txBox="1"/>
          <p:nvPr/>
        </p:nvSpPr>
        <p:spPr>
          <a:xfrm>
            <a:off x="5607850" y="1566775"/>
            <a:ext cx="3482700" cy="10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 inflammation / readiness to lung oedema / + leak</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016550" y="130575"/>
            <a:ext cx="7127400" cy="7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 C. pneumoniae spreads in body</a:t>
            </a:r>
            <a:endParaRPr b="1"/>
          </a:p>
        </p:txBody>
      </p:sp>
      <p:pic>
        <p:nvPicPr>
          <p:cNvPr id="105" name="Google Shape;105;p18"/>
          <p:cNvPicPr preferRelativeResize="0"/>
          <p:nvPr/>
        </p:nvPicPr>
        <p:blipFill>
          <a:blip r:embed="rId3">
            <a:alphaModFix/>
          </a:blip>
          <a:stretch>
            <a:fillRect/>
          </a:stretch>
        </p:blipFill>
        <p:spPr>
          <a:xfrm>
            <a:off x="-4" y="0"/>
            <a:ext cx="2016558" cy="5143499"/>
          </a:xfrm>
          <a:prstGeom prst="rect">
            <a:avLst/>
          </a:prstGeom>
          <a:noFill/>
          <a:ln>
            <a:noFill/>
          </a:ln>
        </p:spPr>
      </p:pic>
      <p:sp>
        <p:nvSpPr>
          <p:cNvPr id="106" name="Google Shape;106;p18"/>
          <p:cNvSpPr/>
          <p:nvPr/>
        </p:nvSpPr>
        <p:spPr>
          <a:xfrm>
            <a:off x="541925" y="947950"/>
            <a:ext cx="947100" cy="618000"/>
          </a:xfrm>
          <a:prstGeom prst="ellipse">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txBox="1"/>
          <p:nvPr/>
        </p:nvSpPr>
        <p:spPr>
          <a:xfrm>
            <a:off x="850925" y="947950"/>
            <a:ext cx="548400" cy="3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1</a:t>
            </a:r>
            <a:endParaRPr>
              <a:solidFill>
                <a:srgbClr val="FFFFFF"/>
              </a:solidFill>
            </a:endParaRPr>
          </a:p>
        </p:txBody>
      </p:sp>
      <p:sp>
        <p:nvSpPr>
          <p:cNvPr id="108" name="Google Shape;108;p18"/>
          <p:cNvSpPr txBox="1"/>
          <p:nvPr/>
        </p:nvSpPr>
        <p:spPr>
          <a:xfrm>
            <a:off x="850925" y="419625"/>
            <a:ext cx="438600" cy="2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109" name="Google Shape;109;p18"/>
          <p:cNvSpPr txBox="1"/>
          <p:nvPr/>
        </p:nvSpPr>
        <p:spPr>
          <a:xfrm>
            <a:off x="1130050" y="1835125"/>
            <a:ext cx="2694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110" name="Google Shape;110;p18"/>
          <p:cNvSpPr txBox="1"/>
          <p:nvPr/>
        </p:nvSpPr>
        <p:spPr>
          <a:xfrm>
            <a:off x="1568625" y="4028075"/>
            <a:ext cx="269400" cy="3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p:txBody>
      </p:sp>
      <p:sp>
        <p:nvSpPr>
          <p:cNvPr id="111" name="Google Shape;111;p18"/>
          <p:cNvSpPr txBox="1"/>
          <p:nvPr/>
        </p:nvSpPr>
        <p:spPr>
          <a:xfrm>
            <a:off x="1927300" y="738200"/>
            <a:ext cx="7216500" cy="4405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b="1" lang="en" sz="2400"/>
              <a:t>Respiratory</a:t>
            </a:r>
            <a:r>
              <a:rPr lang="en" sz="2400"/>
              <a:t> endothelium, </a:t>
            </a:r>
            <a:r>
              <a:rPr lang="en" sz="2400"/>
              <a:t>pneumocytes,...</a:t>
            </a:r>
            <a:endParaRPr sz="2400"/>
          </a:p>
          <a:p>
            <a:pPr indent="-381000" lvl="0" marL="457200" rtl="0" algn="l">
              <a:spcBef>
                <a:spcPts val="0"/>
              </a:spcBef>
              <a:spcAft>
                <a:spcPts val="0"/>
              </a:spcAft>
              <a:buSzPts val="2400"/>
              <a:buAutoNum type="arabicPeriod"/>
            </a:pPr>
            <a:r>
              <a:rPr lang="en" sz="2400"/>
              <a:t>Lung neutrophils - kill + permeability - time !!!</a:t>
            </a:r>
            <a:endParaRPr sz="2400"/>
          </a:p>
          <a:p>
            <a:pPr indent="-381000" lvl="0" marL="457200" rtl="0" algn="l">
              <a:spcBef>
                <a:spcPts val="0"/>
              </a:spcBef>
              <a:spcAft>
                <a:spcPts val="0"/>
              </a:spcAft>
              <a:buSzPts val="2400"/>
              <a:buAutoNum type="arabicPeriod"/>
            </a:pPr>
            <a:r>
              <a:rPr lang="en" sz="2400"/>
              <a:t>Lung monocytes and macrophages - infected !!</a:t>
            </a:r>
            <a:endParaRPr sz="2400"/>
          </a:p>
          <a:p>
            <a:pPr indent="-381000" lvl="0" marL="457200" rtl="0" algn="l">
              <a:spcBef>
                <a:spcPts val="0"/>
              </a:spcBef>
              <a:spcAft>
                <a:spcPts val="0"/>
              </a:spcAft>
              <a:buSzPts val="2400"/>
              <a:buAutoNum type="arabicPeriod"/>
            </a:pPr>
            <a:r>
              <a:rPr lang="en" sz="2400"/>
              <a:t>Lung vessel endothelium - </a:t>
            </a:r>
            <a:r>
              <a:rPr b="1" lang="en" sz="2400"/>
              <a:t>blood flow direction</a:t>
            </a:r>
            <a:endParaRPr b="1" sz="2400"/>
          </a:p>
          <a:p>
            <a:pPr indent="-381000" lvl="1" marL="914400" rtl="0" algn="l">
              <a:spcBef>
                <a:spcPts val="0"/>
              </a:spcBef>
              <a:spcAft>
                <a:spcPts val="0"/>
              </a:spcAft>
              <a:buSzPts val="2400"/>
              <a:buAutoNum type="alphaLcPeriod"/>
            </a:pPr>
            <a:r>
              <a:rPr b="1" lang="en" sz="2400"/>
              <a:t>Nearest destinations</a:t>
            </a:r>
            <a:r>
              <a:rPr lang="en" sz="2400"/>
              <a:t> with high blood flow:</a:t>
            </a:r>
            <a:endParaRPr sz="2400"/>
          </a:p>
          <a:p>
            <a:pPr indent="0" lvl="0" marL="914400" rtl="0" algn="l">
              <a:spcBef>
                <a:spcPts val="0"/>
              </a:spcBef>
              <a:spcAft>
                <a:spcPts val="0"/>
              </a:spcAft>
              <a:buNone/>
            </a:pPr>
            <a:r>
              <a:rPr lang="en" sz="2400"/>
              <a:t>1. H</a:t>
            </a:r>
            <a:r>
              <a:rPr lang="en" sz="2400"/>
              <a:t>earth = infarcts</a:t>
            </a:r>
            <a:endParaRPr sz="2400"/>
          </a:p>
          <a:p>
            <a:pPr indent="0" lvl="0" marL="914400" rtl="0" algn="l">
              <a:spcBef>
                <a:spcPts val="0"/>
              </a:spcBef>
              <a:spcAft>
                <a:spcPts val="0"/>
              </a:spcAft>
              <a:buNone/>
            </a:pPr>
            <a:r>
              <a:rPr lang="en" sz="2400"/>
              <a:t>2. Carotides and brain = strokes </a:t>
            </a:r>
            <a:endParaRPr sz="2400"/>
          </a:p>
          <a:p>
            <a:pPr indent="0" lvl="0" marL="914400" rtl="0" algn="l">
              <a:spcBef>
                <a:spcPts val="0"/>
              </a:spcBef>
              <a:spcAft>
                <a:spcPts val="0"/>
              </a:spcAft>
              <a:buNone/>
            </a:pPr>
            <a:r>
              <a:rPr lang="en" sz="2400"/>
              <a:t>3. All others incl. </a:t>
            </a:r>
            <a:endParaRPr sz="2400"/>
          </a:p>
          <a:p>
            <a:pPr indent="0" lvl="0" marL="1371600" rtl="0" algn="l">
              <a:spcBef>
                <a:spcPts val="0"/>
              </a:spcBef>
              <a:spcAft>
                <a:spcPts val="0"/>
              </a:spcAft>
              <a:buNone/>
            </a:pPr>
            <a:r>
              <a:rPr lang="en" sz="2400"/>
              <a:t>Atherosclerosis of kidney, </a:t>
            </a:r>
            <a:endParaRPr sz="2400"/>
          </a:p>
          <a:p>
            <a:pPr indent="0" lvl="0" marL="1371600" rtl="0" algn="l">
              <a:spcBef>
                <a:spcPts val="0"/>
              </a:spcBef>
              <a:spcAft>
                <a:spcPts val="0"/>
              </a:spcAft>
              <a:buNone/>
            </a:pPr>
            <a:r>
              <a:rPr lang="en" sz="2400"/>
              <a:t>GIT artherias,...</a:t>
            </a:r>
            <a:endParaRPr sz="2400"/>
          </a:p>
          <a:p>
            <a:pPr indent="0" lvl="0" marL="1371600" rtl="0" algn="l">
              <a:spcBef>
                <a:spcPts val="0"/>
              </a:spcBef>
              <a:spcAft>
                <a:spcPts val="0"/>
              </a:spcAft>
              <a:buNone/>
            </a:pPr>
            <a:r>
              <a:rPr lang="en" sz="2400"/>
              <a:t>Chronic ischemic disease of the legs</a:t>
            </a:r>
            <a:endParaRPr sz="2400"/>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7" name="Google Shape;117;p19"/>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                          Cure</a:t>
            </a:r>
            <a:r>
              <a:rPr b="1" lang="en"/>
              <a:t>       x     Chronicity development</a:t>
            </a:r>
            <a:endParaRPr b="1"/>
          </a:p>
        </p:txBody>
      </p:sp>
      <p:sp>
        <p:nvSpPr>
          <p:cNvPr id="118" name="Google Shape;118;p19"/>
          <p:cNvSpPr txBox="1"/>
          <p:nvPr>
            <p:ph idx="1" type="body"/>
          </p:nvPr>
        </p:nvSpPr>
        <p:spPr>
          <a:xfrm>
            <a:off x="358550" y="597338"/>
            <a:ext cx="3877200" cy="186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rPr>
              <a:t>Early kill of </a:t>
            </a:r>
            <a:r>
              <a:rPr lang="en" sz="2400">
                <a:solidFill>
                  <a:srgbClr val="000000"/>
                </a:solidFill>
              </a:rPr>
              <a:t>C.p. in lung alveoli by neutrophils, NO, Th1 response + IFN gamma and cytoxicity</a:t>
            </a:r>
            <a:endParaRPr sz="2400">
              <a:solidFill>
                <a:srgbClr val="000000"/>
              </a:solidFill>
            </a:endParaRPr>
          </a:p>
        </p:txBody>
      </p:sp>
      <p:sp>
        <p:nvSpPr>
          <p:cNvPr id="119" name="Google Shape;119;p19"/>
          <p:cNvSpPr txBox="1"/>
          <p:nvPr/>
        </p:nvSpPr>
        <p:spPr>
          <a:xfrm>
            <a:off x="4738700" y="715400"/>
            <a:ext cx="4405500" cy="16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rPr>
              <a:t>I</a:t>
            </a:r>
            <a:r>
              <a:rPr lang="en" sz="2400">
                <a:solidFill>
                  <a:schemeClr val="dk1"/>
                </a:solidFill>
              </a:rPr>
              <a:t>nfection of macrophages in alveoli, vessel endothelia and dissemination to other tissues                                              </a:t>
            </a:r>
            <a:endParaRPr sz="2400">
              <a:solidFill>
                <a:schemeClr val="dk1"/>
              </a:solidFill>
            </a:endParaRPr>
          </a:p>
          <a:p>
            <a:pPr indent="0" lvl="0" marL="0" rtl="0" algn="l">
              <a:spcBef>
                <a:spcPts val="1600"/>
              </a:spcBef>
              <a:spcAft>
                <a:spcPts val="1600"/>
              </a:spcAft>
              <a:buNone/>
            </a:pPr>
            <a:r>
              <a:t/>
            </a:r>
            <a:endParaRPr sz="2400">
              <a:solidFill>
                <a:schemeClr val="dk1"/>
              </a:solidFill>
            </a:endParaRPr>
          </a:p>
        </p:txBody>
      </p:sp>
      <p:sp>
        <p:nvSpPr>
          <p:cNvPr id="120" name="Google Shape;120;p19"/>
          <p:cNvSpPr txBox="1"/>
          <p:nvPr/>
        </p:nvSpPr>
        <p:spPr>
          <a:xfrm>
            <a:off x="5266950" y="1938750"/>
            <a:ext cx="3877200" cy="15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9900FF"/>
                </a:solidFill>
              </a:rPr>
              <a:t>    Penicillin, C</a:t>
            </a:r>
            <a:r>
              <a:rPr b="1" lang="en" sz="2400">
                <a:solidFill>
                  <a:srgbClr val="9900FF"/>
                </a:solidFill>
              </a:rPr>
              <a:t>orticoids</a:t>
            </a:r>
            <a:endParaRPr b="1" sz="2400">
              <a:solidFill>
                <a:srgbClr val="9900FF"/>
              </a:solidFill>
            </a:endParaRPr>
          </a:p>
        </p:txBody>
      </p:sp>
      <p:sp>
        <p:nvSpPr>
          <p:cNvPr id="121" name="Google Shape;121;p19"/>
          <p:cNvSpPr txBox="1"/>
          <p:nvPr/>
        </p:nvSpPr>
        <p:spPr>
          <a:xfrm>
            <a:off x="98675" y="2297900"/>
            <a:ext cx="4640100" cy="20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Azithromycin and other. effective ATB </a:t>
            </a:r>
            <a:endParaRPr sz="1800">
              <a:solidFill>
                <a:srgbClr val="0000FF"/>
              </a:solidFill>
            </a:endParaRPr>
          </a:p>
          <a:p>
            <a:pPr indent="0" lvl="0" marL="0" rtl="0" algn="l">
              <a:spcBef>
                <a:spcPts val="0"/>
              </a:spcBef>
              <a:spcAft>
                <a:spcPts val="0"/>
              </a:spcAft>
              <a:buNone/>
            </a:pPr>
            <a:r>
              <a:rPr lang="en" sz="1800">
                <a:solidFill>
                  <a:srgbClr val="0000FF"/>
                </a:solidFill>
              </a:rPr>
              <a:t>Acetylcystein</a:t>
            </a:r>
            <a:endParaRPr sz="1800">
              <a:solidFill>
                <a:srgbClr val="0000FF"/>
              </a:solidFill>
            </a:endParaRPr>
          </a:p>
          <a:p>
            <a:pPr indent="0" lvl="0" marL="0" rtl="0" algn="l">
              <a:spcBef>
                <a:spcPts val="0"/>
              </a:spcBef>
              <a:spcAft>
                <a:spcPts val="0"/>
              </a:spcAft>
              <a:buNone/>
            </a:pPr>
            <a:r>
              <a:rPr lang="en" sz="1800">
                <a:solidFill>
                  <a:srgbClr val="0000FF"/>
                </a:solidFill>
              </a:rPr>
              <a:t>Echinacea</a:t>
            </a:r>
            <a:endParaRPr sz="1800">
              <a:solidFill>
                <a:srgbClr val="0000FF"/>
              </a:solidFill>
            </a:endParaRPr>
          </a:p>
          <a:p>
            <a:pPr indent="0" lvl="0" marL="0" rtl="0" algn="l">
              <a:spcBef>
                <a:spcPts val="0"/>
              </a:spcBef>
              <a:spcAft>
                <a:spcPts val="0"/>
              </a:spcAft>
              <a:buNone/>
            </a:pPr>
            <a:r>
              <a:rPr lang="en" sz="1800">
                <a:solidFill>
                  <a:srgbClr val="0000FF"/>
                </a:solidFill>
              </a:rPr>
              <a:t>Betaglucans</a:t>
            </a:r>
            <a:endParaRPr sz="1800">
              <a:solidFill>
                <a:srgbClr val="0000FF"/>
              </a:solidFill>
            </a:endParaRPr>
          </a:p>
          <a:p>
            <a:pPr indent="0" lvl="0" marL="0" rtl="0" algn="l">
              <a:spcBef>
                <a:spcPts val="0"/>
              </a:spcBef>
              <a:spcAft>
                <a:spcPts val="0"/>
              </a:spcAft>
              <a:buNone/>
            </a:pPr>
            <a:r>
              <a:rPr lang="en" sz="1800">
                <a:solidFill>
                  <a:srgbClr val="0000FF"/>
                </a:solidFill>
              </a:rPr>
              <a:t>Detralex</a:t>
            </a:r>
            <a:endParaRPr sz="1800">
              <a:solidFill>
                <a:srgbClr val="0000FF"/>
              </a:solidFill>
            </a:endParaRPr>
          </a:p>
          <a:p>
            <a:pPr indent="0" lvl="0" marL="0" rtl="0" algn="l">
              <a:spcBef>
                <a:spcPts val="0"/>
              </a:spcBef>
              <a:spcAft>
                <a:spcPts val="0"/>
              </a:spcAft>
              <a:buNone/>
            </a:pPr>
            <a:r>
              <a:rPr lang="en" sz="1800">
                <a:solidFill>
                  <a:srgbClr val="0000FF"/>
                </a:solidFill>
              </a:rPr>
              <a:t>…aj.</a:t>
            </a:r>
            <a:endParaRPr sz="1800">
              <a:solidFill>
                <a:srgbClr val="0000FF"/>
              </a:solidFill>
            </a:endParaRPr>
          </a:p>
        </p:txBody>
      </p:sp>
      <p:sp>
        <p:nvSpPr>
          <p:cNvPr id="122" name="Google Shape;122;p19"/>
          <p:cNvSpPr txBox="1"/>
          <p:nvPr/>
        </p:nvSpPr>
        <p:spPr>
          <a:xfrm>
            <a:off x="6881825" y="3529950"/>
            <a:ext cx="2262000" cy="13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Th2, Th reg. immunity +</a:t>
            </a:r>
            <a:endParaRPr>
              <a:solidFill>
                <a:srgbClr val="9900FF"/>
              </a:solidFill>
            </a:endParaRPr>
          </a:p>
          <a:p>
            <a:pPr indent="0" lvl="0" marL="0" rtl="0" algn="l">
              <a:spcBef>
                <a:spcPts val="0"/>
              </a:spcBef>
              <a:spcAft>
                <a:spcPts val="0"/>
              </a:spcAft>
              <a:buNone/>
            </a:pPr>
            <a:r>
              <a:rPr lang="en">
                <a:solidFill>
                  <a:srgbClr val="9900FF"/>
                </a:solidFill>
              </a:rPr>
              <a:t>Immunosuppression </a:t>
            </a:r>
            <a:endParaRPr>
              <a:solidFill>
                <a:srgbClr val="9900FF"/>
              </a:solidFill>
            </a:endParaRPr>
          </a:p>
          <a:p>
            <a:pPr indent="0" lvl="0" marL="0" rtl="0" algn="l">
              <a:spcBef>
                <a:spcPts val="0"/>
              </a:spcBef>
              <a:spcAft>
                <a:spcPts val="0"/>
              </a:spcAft>
              <a:buNone/>
            </a:pPr>
            <a:r>
              <a:rPr lang="en">
                <a:solidFill>
                  <a:srgbClr val="9900FF"/>
                </a:solidFill>
              </a:rPr>
              <a:t>Leaky lung readiness +</a:t>
            </a:r>
            <a:r>
              <a:rPr lang="en"/>
              <a:t> </a:t>
            </a:r>
            <a:endParaRPr/>
          </a:p>
        </p:txBody>
      </p:sp>
      <p:sp>
        <p:nvSpPr>
          <p:cNvPr id="123" name="Google Shape;123;p19"/>
          <p:cNvSpPr txBox="1"/>
          <p:nvPr/>
        </p:nvSpPr>
        <p:spPr>
          <a:xfrm>
            <a:off x="98675" y="4512475"/>
            <a:ext cx="3877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Th1 immunity stimulation, NO killing</a:t>
            </a:r>
            <a:endParaRPr>
              <a:solidFill>
                <a:srgbClr val="99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 calcmode="lin" valueType="num">
                                      <p:cBhvr additive="base">
                                        <p:cTn dur="4700"/>
                                        <p:tgtEl>
                                          <p:spTgt spid="12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66775" y="0"/>
            <a:ext cx="907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Chlamydia pn., </a:t>
            </a:r>
            <a:r>
              <a:rPr b="1" lang="en"/>
              <a:t>Atherosclerosis </a:t>
            </a:r>
            <a:r>
              <a:rPr b="1" lang="en"/>
              <a:t>and ATB rezistence </a:t>
            </a:r>
            <a:endParaRPr/>
          </a:p>
        </p:txBody>
      </p:sp>
      <p:sp>
        <p:nvSpPr>
          <p:cNvPr id="129" name="Google Shape;129;p20"/>
          <p:cNvSpPr txBox="1"/>
          <p:nvPr>
            <p:ph idx="1" type="body"/>
          </p:nvPr>
        </p:nvSpPr>
        <p:spPr>
          <a:xfrm>
            <a:off x="33325" y="1025150"/>
            <a:ext cx="9144000" cy="184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rPr>
              <a:t>1997-2009 min. 24 clinical trials (Pubmed) ateroskl.+ATB</a:t>
            </a:r>
            <a:endParaRPr b="1" sz="24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lang="en" sz="2400">
                <a:solidFill>
                  <a:schemeClr val="dk1"/>
                </a:solidFill>
              </a:rPr>
              <a:t>Most of trials short time benefit of ATB</a:t>
            </a:r>
            <a:r>
              <a:rPr lang="en" sz="2400">
                <a:solidFill>
                  <a:srgbClr val="000000"/>
                </a:solidFill>
              </a:rPr>
              <a:t> in patients and stents etc.</a:t>
            </a:r>
            <a:endParaRPr sz="2400">
              <a:solidFill>
                <a:srgbClr val="000000"/>
              </a:solidFill>
            </a:endParaRPr>
          </a:p>
          <a:p>
            <a:pPr indent="0" lvl="0" marL="0" rtl="0" algn="l">
              <a:lnSpc>
                <a:spcPct val="100000"/>
              </a:lnSpc>
              <a:spcBef>
                <a:spcPts val="0"/>
              </a:spcBef>
              <a:spcAft>
                <a:spcPts val="0"/>
              </a:spcAft>
              <a:buNone/>
            </a:pPr>
            <a:r>
              <a:t/>
            </a:r>
            <a:endParaRPr sz="1000">
              <a:solidFill>
                <a:srgbClr val="000000"/>
              </a:solidFill>
            </a:endParaRPr>
          </a:p>
          <a:p>
            <a:pPr indent="0" lvl="0" marL="0" rtl="0" algn="l">
              <a:lnSpc>
                <a:spcPct val="100000"/>
              </a:lnSpc>
              <a:spcBef>
                <a:spcPts val="0"/>
              </a:spcBef>
              <a:spcAft>
                <a:spcPts val="0"/>
              </a:spcAft>
              <a:buNone/>
            </a:pPr>
            <a:r>
              <a:rPr lang="en" sz="2400">
                <a:solidFill>
                  <a:srgbClr val="000000"/>
                </a:solidFill>
              </a:rPr>
              <a:t>Cure and definitiv remission of atheroscle</a:t>
            </a:r>
            <a:r>
              <a:rPr lang="en" sz="2400">
                <a:solidFill>
                  <a:schemeClr val="dk1"/>
                </a:solidFill>
              </a:rPr>
              <a:t>rotic process has not been reached </a:t>
            </a:r>
            <a:r>
              <a:rPr b="1" lang="en" sz="2400">
                <a:solidFill>
                  <a:schemeClr val="dk1"/>
                </a:solidFill>
              </a:rPr>
              <a:t>even in long time regimen of  ATB intake </a:t>
            </a:r>
            <a:r>
              <a:rPr lang="en" sz="2400">
                <a:solidFill>
                  <a:schemeClr val="dk1"/>
                </a:solidFill>
              </a:rPr>
              <a:t>  </a:t>
            </a:r>
            <a:endParaRPr sz="2400">
              <a:solidFill>
                <a:schemeClr val="dk1"/>
              </a:solidFill>
            </a:endParaRPr>
          </a:p>
        </p:txBody>
      </p:sp>
      <p:sp>
        <p:nvSpPr>
          <p:cNvPr id="130" name="Google Shape;130;p20"/>
          <p:cNvSpPr txBox="1"/>
          <p:nvPr/>
        </p:nvSpPr>
        <p:spPr>
          <a:xfrm>
            <a:off x="436600" y="3198750"/>
            <a:ext cx="8648400" cy="16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9900FF"/>
                </a:solidFill>
              </a:rPr>
              <a:t>Infection of endothelium + monocytes </a:t>
            </a:r>
            <a:endParaRPr b="1" sz="3000">
              <a:solidFill>
                <a:srgbClr val="9900FF"/>
              </a:solidFill>
            </a:endParaRPr>
          </a:p>
          <a:p>
            <a:pPr indent="0" lvl="0" marL="0" rtl="0" algn="l">
              <a:spcBef>
                <a:spcPts val="0"/>
              </a:spcBef>
              <a:spcAft>
                <a:spcPts val="0"/>
              </a:spcAft>
              <a:buNone/>
            </a:pPr>
            <a:r>
              <a:rPr b="1" lang="en" sz="3000">
                <a:solidFill>
                  <a:srgbClr val="9900FF"/>
                </a:solidFill>
              </a:rPr>
              <a:t>is today considered as </a:t>
            </a:r>
            <a:endParaRPr b="1" sz="3000">
              <a:solidFill>
                <a:srgbClr val="9900FF"/>
              </a:solidFill>
            </a:endParaRPr>
          </a:p>
          <a:p>
            <a:pPr indent="0" lvl="0" marL="0" rtl="0" algn="l">
              <a:spcBef>
                <a:spcPts val="0"/>
              </a:spcBef>
              <a:spcAft>
                <a:spcPts val="0"/>
              </a:spcAft>
              <a:buNone/>
            </a:pPr>
            <a:r>
              <a:rPr b="1" lang="en" sz="3000">
                <a:solidFill>
                  <a:srgbClr val="9900FF"/>
                </a:solidFill>
              </a:rPr>
              <a:t>untreatable by ATB monotherapy  </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833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t>
            </a:r>
            <a:r>
              <a:rPr b="1" lang="en"/>
              <a:t>earch for C. pneumonia effective treatment</a:t>
            </a:r>
            <a:endParaRPr b="1"/>
          </a:p>
        </p:txBody>
      </p:sp>
      <p:sp>
        <p:nvSpPr>
          <p:cNvPr id="136" name="Google Shape;136;p21"/>
          <p:cNvSpPr txBox="1"/>
          <p:nvPr/>
        </p:nvSpPr>
        <p:spPr>
          <a:xfrm>
            <a:off x="0" y="631288"/>
            <a:ext cx="9144000" cy="14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0000FF"/>
                </a:solidFill>
              </a:rPr>
              <a:t>S</a:t>
            </a:r>
            <a:r>
              <a:rPr b="1" lang="en" sz="2400">
                <a:solidFill>
                  <a:srgbClr val="0000FF"/>
                </a:solidFill>
              </a:rPr>
              <a:t>earch of new ATB and combinations with </a:t>
            </a:r>
            <a:r>
              <a:rPr b="1" lang="en" sz="2400">
                <a:solidFill>
                  <a:srgbClr val="0000FF"/>
                </a:solidFill>
              </a:rPr>
              <a:t>long time </a:t>
            </a:r>
            <a:endParaRPr b="1" sz="2400">
              <a:solidFill>
                <a:srgbClr val="0000FF"/>
              </a:solidFill>
            </a:endParaRPr>
          </a:p>
          <a:p>
            <a:pPr indent="-381000" lvl="0" marL="457200" rtl="0" algn="l">
              <a:spcBef>
                <a:spcPts val="0"/>
              </a:spcBef>
              <a:spcAft>
                <a:spcPts val="0"/>
              </a:spcAft>
              <a:buClr>
                <a:srgbClr val="0000FF"/>
              </a:buClr>
              <a:buSzPts val="2400"/>
              <a:buChar char="-"/>
            </a:pPr>
            <a:r>
              <a:rPr lang="en" sz="2400">
                <a:solidFill>
                  <a:srgbClr val="0000FF"/>
                </a:solidFill>
              </a:rPr>
              <a:t>effectivity x C. pneumonia</a:t>
            </a:r>
            <a:endParaRPr sz="2400">
              <a:solidFill>
                <a:srgbClr val="0000FF"/>
              </a:solidFill>
            </a:endParaRPr>
          </a:p>
          <a:p>
            <a:pPr indent="-381000" lvl="0" marL="457200" rtl="0" algn="l">
              <a:spcBef>
                <a:spcPts val="0"/>
              </a:spcBef>
              <a:spcAft>
                <a:spcPts val="0"/>
              </a:spcAft>
              <a:buClr>
                <a:srgbClr val="0000FF"/>
              </a:buClr>
              <a:buSzPts val="2400"/>
              <a:buChar char="-"/>
            </a:pPr>
            <a:r>
              <a:rPr lang="en" sz="2400">
                <a:solidFill>
                  <a:srgbClr val="0000FF"/>
                </a:solidFill>
              </a:rPr>
              <a:t>tissue tolerance without serious side effects</a:t>
            </a:r>
            <a:endParaRPr sz="2400">
              <a:solidFill>
                <a:schemeClr val="dk1"/>
              </a:solidFill>
            </a:endParaRPr>
          </a:p>
        </p:txBody>
      </p:sp>
      <p:sp>
        <p:nvSpPr>
          <p:cNvPr id="137" name="Google Shape;137;p21"/>
          <p:cNvSpPr txBox="1"/>
          <p:nvPr/>
        </p:nvSpPr>
        <p:spPr>
          <a:xfrm>
            <a:off x="83350" y="2118475"/>
            <a:ext cx="9060600" cy="29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Problems: </a:t>
            </a:r>
            <a:endParaRPr b="1" sz="1800"/>
          </a:p>
          <a:p>
            <a:pPr indent="-342900" lvl="0" marL="457200" rtl="0" algn="l">
              <a:spcBef>
                <a:spcPts val="0"/>
              </a:spcBef>
              <a:spcAft>
                <a:spcPts val="0"/>
              </a:spcAft>
              <a:buSzPts val="1800"/>
              <a:buChar char="-"/>
            </a:pPr>
            <a:r>
              <a:rPr lang="en" sz="1800"/>
              <a:t>Proper lab cultivations and clinical diagnostics </a:t>
            </a:r>
            <a:endParaRPr sz="1800"/>
          </a:p>
          <a:p>
            <a:pPr indent="-342900" lvl="0" marL="457200" rtl="0" algn="l">
              <a:spcBef>
                <a:spcPts val="0"/>
              </a:spcBef>
              <a:spcAft>
                <a:spcPts val="0"/>
              </a:spcAft>
              <a:buSzPts val="1800"/>
              <a:buChar char="-"/>
            </a:pPr>
            <a:r>
              <a:rPr lang="en" sz="1800"/>
              <a:t>Proper monitoring of successful cure</a:t>
            </a:r>
            <a:endParaRPr sz="1800"/>
          </a:p>
          <a:p>
            <a:pPr indent="-342900" lvl="1" marL="914400" rtl="0" algn="l">
              <a:spcBef>
                <a:spcPts val="0"/>
              </a:spcBef>
              <a:spcAft>
                <a:spcPts val="0"/>
              </a:spcAft>
              <a:buSzPts val="1800"/>
              <a:buChar char="-"/>
            </a:pPr>
            <a:r>
              <a:rPr lang="en" sz="1800"/>
              <a:t>Short time seronegativity of C. pneumonia (silent persistence in body)</a:t>
            </a:r>
            <a:endParaRPr sz="1800"/>
          </a:p>
          <a:p>
            <a:pPr indent="-342900" lvl="1" marL="914400" rtl="0" algn="l">
              <a:spcBef>
                <a:spcPts val="0"/>
              </a:spcBef>
              <a:spcAft>
                <a:spcPts val="0"/>
              </a:spcAft>
              <a:buSzPts val="1800"/>
              <a:buChar char="-"/>
            </a:pPr>
            <a:r>
              <a:rPr lang="en" sz="1800"/>
              <a:t>Relapses  </a:t>
            </a:r>
            <a:endParaRPr sz="1800"/>
          </a:p>
          <a:p>
            <a:pPr indent="-342900" lvl="1" marL="914400" rtl="0" algn="l">
              <a:spcBef>
                <a:spcPts val="0"/>
              </a:spcBef>
              <a:spcAft>
                <a:spcPts val="0"/>
              </a:spcAft>
              <a:buSzPts val="1800"/>
              <a:buChar char="-"/>
            </a:pPr>
            <a:r>
              <a:rPr lang="en" sz="1800"/>
              <a:t>Reinfections and further progression</a:t>
            </a:r>
            <a:endParaRPr sz="1800"/>
          </a:p>
          <a:p>
            <a:pPr indent="-342900" lvl="1" marL="914400" rtl="0" algn="l">
              <a:spcBef>
                <a:spcPts val="0"/>
              </a:spcBef>
              <a:spcAft>
                <a:spcPts val="0"/>
              </a:spcAft>
              <a:buSzPts val="1800"/>
              <a:buChar char="-"/>
            </a:pPr>
            <a:r>
              <a:rPr lang="en" sz="1800"/>
              <a:t>Autoimmunity </a:t>
            </a:r>
            <a:endParaRPr sz="1800"/>
          </a:p>
          <a:p>
            <a:pPr indent="-342900" lvl="2" marL="1371600" rtl="0" algn="l">
              <a:spcBef>
                <a:spcPts val="0"/>
              </a:spcBef>
              <a:spcAft>
                <a:spcPts val="0"/>
              </a:spcAft>
              <a:buSzPts val="1800"/>
              <a:buChar char="-"/>
            </a:pPr>
            <a:r>
              <a:rPr lang="en" sz="1800"/>
              <a:t>part of the progression provoked also by other microbes and conditions</a:t>
            </a:r>
            <a:endParaRPr sz="1800"/>
          </a:p>
          <a:p>
            <a:pPr indent="-342900" lvl="1" marL="914400" rtl="0" algn="l">
              <a:spcBef>
                <a:spcPts val="0"/>
              </a:spcBef>
              <a:spcAft>
                <a:spcPts val="0"/>
              </a:spcAft>
              <a:buSzPts val="1800"/>
              <a:buChar char="-"/>
            </a:pPr>
            <a:r>
              <a:rPr lang="en" sz="1800"/>
              <a:t>Long time of slow progression </a:t>
            </a:r>
            <a:r>
              <a:rPr lang="en" sz="1800"/>
              <a:t>(many years)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