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</p:sldIdLst>
  <p:sldSz cx="9144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9" Type="http://schemas.openxmlformats.org/officeDocument/2006/relationships/tableStyles" Target="tableStyles.xml"/><Relationship Id="rId78" Type="http://schemas.openxmlformats.org/officeDocument/2006/relationships/viewProps" Target="viewProps.xml"/><Relationship Id="rId77" Type="http://schemas.openxmlformats.org/officeDocument/2006/relationships/presProps" Target="presProps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Shape 468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Shape 478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Shape 483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Shape 488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Shape 493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Shape 498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Shape 51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Shape 523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Shape 52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2pPr>
            <a:lvl3pPr lvl="2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3pPr>
            <a:lvl4pPr lvl="3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4pPr>
            <a:lvl5pPr lvl="4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5pPr>
            <a:lvl6pPr lvl="5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6pPr>
            <a:lvl7pPr lvl="6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7pPr>
            <a:lvl8pPr lvl="7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8pPr>
            <a:lvl9pPr lvl="8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hyperlink" Target="http://medicinman.cz/?p=nemoci-sympt/helikobakter-pylor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://medicinman.cz/?p=leky-latky/lipidy" TargetMode="External"/><Relationship Id="rId1" Type="http://schemas.openxmlformats.org/officeDocument/2006/relationships/hyperlink" Target="http://medicinman.cz/?p=leky-latky/sacharidy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://medicinman.cz/?p=leky-latky/tuky" TargetMode="External"/><Relationship Id="rId1" Type="http://schemas.openxmlformats.org/officeDocument/2006/relationships/hyperlink" Target="https://www.ncbi.nlm.nih.gov/pmc/articles/PMC3704564/table/T1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hyperlink" Target="https://www.ncbi.nlm.nih.gov/pmc/articles/PMC3704564/table/T1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3.xml"/><Relationship Id="rId1" Type="http://schemas.openxmlformats.org/officeDocument/2006/relationships/hyperlink" Target="http://drjockers.com/2011/07/beat-depression-naturall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8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2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://www.boxingscene.com/nutrition/127.php" TargetMode="External"/><Relationship Id="rId1" Type="http://schemas.openxmlformats.org/officeDocument/2006/relationships/hyperlink" Target="http://www.internimedicina.cz/pdfs/int/2007/12/02.pdf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744575"/>
            <a:ext cx="8520600" cy="2565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Intestinal permeability</a:t>
            </a:r>
            <a:endParaRPr lang="en-GB"/>
          </a:p>
          <a:p>
            <a:pPr lvl="0">
              <a:spcBef>
                <a:spcPts val="0"/>
              </a:spcBef>
              <a:buNone/>
            </a:pPr>
            <a:r>
              <a:rPr lang="en-GB" sz="2400"/>
              <a:t>and some antiageing aspects</a:t>
            </a:r>
            <a:endParaRPr lang="en-GB" sz="2400"/>
          </a:p>
        </p:txBody>
      </p:sp>
      <p:sp>
        <p:nvSpPr>
          <p:cNvPr id="55" name="Shape 55"/>
          <p:cNvSpPr txBox="1"/>
          <p:nvPr>
            <p:ph type="subTitle" idx="1"/>
          </p:nvPr>
        </p:nvSpPr>
        <p:spPr>
          <a:xfrm>
            <a:off x="311700" y="369350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Dana Maňasková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 descr="leaky_gut_3-1600x958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87350" y="82550"/>
            <a:ext cx="808133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37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Associated to increased intestinal permeability</a:t>
            </a:r>
            <a:endParaRPr lang="en-GB"/>
          </a:p>
        </p:txBody>
      </p:sp>
      <p:sp>
        <p:nvSpPr>
          <p:cNvPr id="130" name="Shape 130"/>
          <p:cNvSpPr txBox="1"/>
          <p:nvPr>
            <p:ph type="body" idx="1"/>
          </p:nvPr>
        </p:nvSpPr>
        <p:spPr>
          <a:xfrm>
            <a:off x="0" y="527200"/>
            <a:ext cx="5079900" cy="137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400">
                <a:solidFill>
                  <a:srgbClr val="0000FF"/>
                </a:solidFill>
              </a:rPr>
              <a:t>Inflammatory </a:t>
            </a:r>
            <a:r>
              <a:rPr lang="en-GB" sz="1400">
                <a:solidFill>
                  <a:schemeClr val="dk1"/>
                </a:solidFill>
              </a:rPr>
              <a:t>bowel disease</a:t>
            </a:r>
            <a:endParaRPr lang="en-GB" sz="1400">
              <a:solidFill>
                <a:schemeClr val="dk1"/>
              </a:solidFill>
            </a:endParaRP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en-GB" b="1">
                <a:solidFill>
                  <a:srgbClr val="FF0000"/>
                </a:solidFill>
              </a:rPr>
              <a:t>Irritable bowel syndrome </a:t>
            </a:r>
            <a:r>
              <a:rPr lang="en-GB" b="1">
                <a:solidFill>
                  <a:srgbClr val="0000FF"/>
                </a:solidFill>
              </a:rPr>
              <a:t>- even mild period </a:t>
            </a:r>
            <a:endParaRPr lang="en-GB" b="1">
              <a:solidFill>
                <a:srgbClr val="0000FF"/>
              </a:solidFill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</a:pPr>
            <a:r>
              <a:rPr lang="en-GB">
                <a:solidFill>
                  <a:schemeClr val="dk1"/>
                </a:solidFill>
              </a:rPr>
              <a:t>Crohn's disease</a:t>
            </a:r>
            <a:endParaRPr lang="en-GB">
              <a:solidFill>
                <a:schemeClr val="dk1"/>
              </a:solidFill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</a:pPr>
            <a:r>
              <a:rPr lang="en-GB">
                <a:solidFill>
                  <a:schemeClr val="dk1"/>
                </a:solidFill>
              </a:rPr>
              <a:t>Celiac disease, Dermatitis herpetif. Duhring (DH)</a:t>
            </a:r>
            <a:endParaRPr lang="en-GB">
              <a:solidFill>
                <a:schemeClr val="dk1"/>
              </a:solidFill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Ulcerous colitis </a:t>
            </a:r>
            <a:endParaRPr lang="en-GB">
              <a:solidFill>
                <a:schemeClr val="dk1"/>
              </a:solidFill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NEC</a:t>
            </a:r>
            <a:endParaRPr lang="en-GB">
              <a:solidFill>
                <a:schemeClr val="dk1"/>
              </a:solidFill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400">
                <a:solidFill>
                  <a:schemeClr val="dk1"/>
                </a:solidFill>
              </a:rPr>
              <a:t> </a:t>
            </a:r>
            <a:endParaRPr lang="en-GB" sz="1400">
              <a:solidFill>
                <a:schemeClr val="dk1"/>
              </a:solidFill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5147425" y="587300"/>
            <a:ext cx="3861900" cy="452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GB">
                <a:solidFill>
                  <a:schemeClr val="dk1"/>
                </a:solidFill>
              </a:rPr>
              <a:t>Other diseases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Type 2 diabetes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Schizophrenia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Obesity 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Fatty liver - Steatohepatitis [16]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/>
              <a:t>Autism</a:t>
            </a:r>
            <a:endParaRPr lang="en-GB"/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/>
              <a:t>IgA nephropathy [11]</a:t>
            </a:r>
            <a:endParaRPr lang="en-GB"/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/>
              <a:t>Primary biliary cirrhosis [12]</a:t>
            </a:r>
            <a:endParaRPr lang="en-GB"/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Certain types of cancer</a:t>
            </a:r>
            <a:endParaRPr lang="en-GB">
              <a:solidFill>
                <a:schemeClr val="dk1"/>
              </a:solidFill>
            </a:endParaRPr>
          </a:p>
          <a:p>
            <a:pPr marL="1371600" lvl="2" indent="-228600" rtl="0">
              <a:spcBef>
                <a:spcPts val="0"/>
              </a:spcBef>
              <a:buClr>
                <a:schemeClr val="dk1"/>
              </a:buClr>
              <a:buChar char="■"/>
            </a:pPr>
            <a:r>
              <a:rPr lang="en-GB"/>
              <a:t>Glioma</a:t>
            </a:r>
            <a:endParaRPr lang="en-GB"/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/>
              <a:t>Chronic fatigue syndrome [14]</a:t>
            </a:r>
            <a:endParaRPr lang="en-GB"/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/>
              <a:t>Chronic heart failure [14]</a:t>
            </a:r>
            <a:endParaRPr lang="en-GB"/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/>
              <a:t>Psychological conditions [14]</a:t>
            </a:r>
            <a:endParaRPr lang="en-GB"/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32" name="Shape 132"/>
          <p:cNvSpPr txBox="1"/>
          <p:nvPr/>
        </p:nvSpPr>
        <p:spPr>
          <a:xfrm>
            <a:off x="29600" y="1951825"/>
            <a:ext cx="5220900" cy="315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Autoimmunity</a:t>
            </a:r>
            <a:endParaRPr lang="en-GB">
              <a:solidFill>
                <a:schemeClr val="dk1"/>
              </a:solidFill>
            </a:endParaRP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Type 1 diabetes</a:t>
            </a:r>
            <a:endParaRPr lang="en-GB">
              <a:solidFill>
                <a:schemeClr val="dk1"/>
              </a:solidFill>
            </a:endParaRP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Rheumatoid arthritis</a:t>
            </a:r>
            <a:endParaRPr lang="en-GB">
              <a:solidFill>
                <a:schemeClr val="dk1"/>
              </a:solidFill>
            </a:endParaRPr>
          </a:p>
          <a:p>
            <a:pPr marL="1371600" lvl="2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Juvenile onset arthritis [13, 14]</a:t>
            </a:r>
            <a:endParaRPr lang="en-GB">
              <a:solidFill>
                <a:schemeClr val="dk1"/>
              </a:solidFill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Psoriatic arthritis</a:t>
            </a:r>
            <a:endParaRPr lang="en-GB">
              <a:solidFill>
                <a:schemeClr val="dk1"/>
              </a:solidFill>
            </a:endParaRP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Spondyloarthropathies</a:t>
            </a:r>
            <a:endParaRPr lang="en-GB">
              <a:solidFill>
                <a:schemeClr val="dk1"/>
              </a:solidFill>
            </a:endParaRPr>
          </a:p>
          <a:p>
            <a:pPr marL="1371600" lvl="2" indent="-317500" rtl="0"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Ankylosing spondylitis +</a:t>
            </a:r>
            <a:r>
              <a:rPr lang="en-GB">
                <a:solidFill>
                  <a:schemeClr val="dk1"/>
                </a:solidFill>
                <a:hlinkClick r:id="rId1"/>
              </a:rPr>
              <a:t> </a:t>
            </a:r>
            <a:r>
              <a:rPr lang="en-GB">
                <a:solidFill>
                  <a:schemeClr val="dk1"/>
                </a:solidFill>
              </a:rPr>
              <a:t>Helicobacter p. </a:t>
            </a:r>
            <a:endParaRPr lang="en-GB">
              <a:solidFill>
                <a:schemeClr val="dk1"/>
              </a:solidFill>
            </a:endParaRPr>
          </a:p>
          <a:p>
            <a:pPr marL="1828800" lvl="3" indent="-317500" rtl="0"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 increased gastric permeability</a:t>
            </a:r>
            <a:endParaRPr lang="en-GB">
              <a:solidFill>
                <a:schemeClr val="dk1"/>
              </a:solidFill>
            </a:endParaRP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Atopy - eczema, Chronic urticaria [10], Asthma</a:t>
            </a:r>
            <a:endParaRPr lang="en-GB">
              <a:solidFill>
                <a:schemeClr val="dk1"/>
              </a:solidFill>
            </a:endParaRP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Allergic diseases [1]</a:t>
            </a:r>
            <a:endParaRPr lang="en-GB">
              <a:solidFill>
                <a:schemeClr val="dk1"/>
              </a:solidFill>
            </a:endParaRP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Multiple sclerosis [4]</a:t>
            </a:r>
            <a:endParaRPr lang="en-GB">
              <a:solidFill>
                <a:schemeClr val="dk1"/>
              </a:solidFill>
            </a:endParaRPr>
          </a:p>
          <a:p>
            <a:pPr marL="914400" lvl="1" indent="-298450" rtl="0"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Chronic urticaria </a:t>
            </a:r>
            <a:endParaRPr lang="en-GB">
              <a:solidFill>
                <a:schemeClr val="dk1"/>
              </a:solidFill>
            </a:endParaRPr>
          </a:p>
          <a:p>
            <a:pPr marL="914400" lvl="1" indent="-298450" rtl="0"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IgA nephropathy [11]</a:t>
            </a:r>
            <a:endParaRPr lang="en-GB">
              <a:solidFill>
                <a:schemeClr val="dk1"/>
              </a:solidFill>
            </a:endParaRPr>
          </a:p>
          <a:p>
            <a:pPr marL="914400" lvl="1" indent="-298450" rtl="0"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Multiple sclerosis [11]</a:t>
            </a:r>
            <a:endParaRPr lang="en-GB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875" y="0"/>
            <a:ext cx="8520600" cy="25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b="1"/>
              <a:t>Differential diagnosis of chronic diarrhoea [3 weeks +] and IBS</a:t>
            </a:r>
            <a:endParaRPr lang="en-GB" sz="1800" b="1"/>
          </a:p>
        </p:txBody>
      </p:sp>
      <p:sp>
        <p:nvSpPr>
          <p:cNvPr id="138" name="Shape 138"/>
          <p:cNvSpPr txBox="1"/>
          <p:nvPr>
            <p:ph type="body" idx="1"/>
          </p:nvPr>
        </p:nvSpPr>
        <p:spPr>
          <a:xfrm>
            <a:off x="0" y="495600"/>
            <a:ext cx="2967900" cy="311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FF"/>
                </a:solidFill>
              </a:rPr>
              <a:t>Inflammations</a:t>
            </a:r>
            <a:endParaRPr lang="en-GB" sz="1200">
              <a:solidFill>
                <a:srgbClr val="0000FF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1200">
                <a:solidFill>
                  <a:srgbClr val="0000FF"/>
                </a:solidFill>
              </a:rPr>
              <a:t>M. Crohn, Celiac sprue, UC, Proctocolitis, Collagenous colitis, M. Whipple, Divertikulitis, Lymphocytary colitis</a:t>
            </a:r>
            <a:endParaRPr lang="en-GB" sz="120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FF"/>
                </a:solidFill>
              </a:rPr>
              <a:t>Cancers</a:t>
            </a:r>
            <a:endParaRPr lang="en-GB" sz="1200">
              <a:solidFill>
                <a:srgbClr val="0000FF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1200">
                <a:solidFill>
                  <a:srgbClr val="0000FF"/>
                </a:solidFill>
              </a:rPr>
              <a:t>Vipoma, Carcinoid, Lymphoma Zollinger-Ehlers syndrome, Colorectal carcinoma, Amyloidosis</a:t>
            </a:r>
            <a:endParaRPr lang="en-GB" sz="120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FF"/>
                </a:solidFill>
              </a:rPr>
              <a:t>Hepatobiliary case</a:t>
            </a:r>
            <a:endParaRPr lang="en-GB" sz="120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FF"/>
                </a:solidFill>
              </a:rPr>
              <a:t>X pancreas</a:t>
            </a:r>
            <a:endParaRPr lang="en-GB" sz="1200">
              <a:solidFill>
                <a:srgbClr val="0000FF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39" name="Shape 139"/>
          <p:cNvSpPr txBox="1"/>
          <p:nvPr/>
        </p:nvSpPr>
        <p:spPr>
          <a:xfrm>
            <a:off x="2895187" y="371950"/>
            <a:ext cx="3401400" cy="26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2000"/>
              <a:buFont typeface="Arial" panose="020B0604020202020204"/>
              <a:buNone/>
            </a:pPr>
            <a:r>
              <a:rPr lang="en-GB" sz="1200">
                <a:solidFill>
                  <a:schemeClr val="dk1"/>
                </a:solidFill>
              </a:rPr>
              <a:t>Others</a:t>
            </a:r>
            <a:endParaRPr lang="en-GB" sz="1200">
              <a:solidFill>
                <a:schemeClr val="dk1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200">
                <a:solidFill>
                  <a:schemeClr val="dk1"/>
                </a:solidFill>
              </a:rPr>
              <a:t>Gynecological x, Uremia, Diabetes, Sclerodermia, Hyperthyreosis, Neuropatias, Hypocorticalism, HIV, food allergy, X disacharidasis</a:t>
            </a:r>
            <a:endParaRPr lang="en-GB" sz="12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2000"/>
              <a:buFont typeface="Arial" panose="020B0604020202020204"/>
              <a:buNone/>
            </a:pPr>
            <a:r>
              <a:rPr lang="en-GB" sz="1200">
                <a:solidFill>
                  <a:schemeClr val="dk1"/>
                </a:solidFill>
              </a:rPr>
              <a:t>Side effects</a:t>
            </a:r>
            <a:endParaRPr lang="en-GB" sz="1200">
              <a:solidFill>
                <a:schemeClr val="dk1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200">
                <a:solidFill>
                  <a:schemeClr val="dk1"/>
                </a:solidFill>
              </a:rPr>
              <a:t>Antibiotics, Cytostatics, Some antihypertension medic. Inl. diuretics, Antiarhytmics, Antacids with Mg salts, Dihydroxy bile acids, Colchicin, Glycosides</a:t>
            </a:r>
            <a:endParaRPr lang="en-GB" sz="12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rgbClr val="351C75"/>
              </a:solidFill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6411350" y="433775"/>
            <a:ext cx="2698500" cy="13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200">
                <a:solidFill>
                  <a:srgbClr val="38761D"/>
                </a:solidFill>
              </a:rPr>
              <a:t>Infections</a:t>
            </a:r>
            <a:endParaRPr lang="en-GB" sz="1200">
              <a:solidFill>
                <a:srgbClr val="38761D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38761D"/>
              </a:buClr>
              <a:buSzPct val="100000"/>
            </a:pPr>
            <a:r>
              <a:rPr lang="en-GB" sz="1200">
                <a:solidFill>
                  <a:srgbClr val="38761D"/>
                </a:solidFill>
              </a:rPr>
              <a:t>Giardia lamblia</a:t>
            </a:r>
            <a:endParaRPr lang="en-GB" sz="1200">
              <a:solidFill>
                <a:srgbClr val="38761D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38761D"/>
              </a:buClr>
              <a:buSzPct val="100000"/>
            </a:pPr>
            <a:r>
              <a:rPr lang="en-GB" sz="1200">
                <a:solidFill>
                  <a:srgbClr val="38761D"/>
                </a:solidFill>
              </a:rPr>
              <a:t>Entamoeba histolytica</a:t>
            </a:r>
            <a:endParaRPr lang="en-GB" sz="1200">
              <a:solidFill>
                <a:srgbClr val="38761D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38761D"/>
              </a:buClr>
              <a:buSzPct val="100000"/>
            </a:pPr>
            <a:r>
              <a:rPr lang="en-GB" sz="1200">
                <a:solidFill>
                  <a:srgbClr val="38761D"/>
                </a:solidFill>
              </a:rPr>
              <a:t>Clostridium difficile</a:t>
            </a:r>
            <a:endParaRPr lang="en-GB" sz="1200">
              <a:solidFill>
                <a:srgbClr val="38761D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38761D"/>
              </a:buClr>
              <a:buSzPct val="100000"/>
            </a:pPr>
            <a:r>
              <a:rPr lang="en-GB" sz="1200">
                <a:solidFill>
                  <a:srgbClr val="38761D"/>
                </a:solidFill>
              </a:rPr>
              <a:t>Campylobacter</a:t>
            </a:r>
            <a:endParaRPr lang="en-GB" sz="1200">
              <a:solidFill>
                <a:srgbClr val="38761D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38761D"/>
              </a:buClr>
              <a:buSzPct val="100000"/>
            </a:pPr>
            <a:r>
              <a:rPr lang="en-GB" sz="1200">
                <a:solidFill>
                  <a:srgbClr val="38761D"/>
                </a:solidFill>
              </a:rPr>
              <a:t>Yersinia</a:t>
            </a:r>
            <a:endParaRPr lang="en-GB" sz="1200">
              <a:solidFill>
                <a:srgbClr val="38761D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141" name="Shape 141"/>
          <p:cNvSpPr txBox="1"/>
          <p:nvPr/>
        </p:nvSpPr>
        <p:spPr>
          <a:xfrm>
            <a:off x="6528800" y="2065850"/>
            <a:ext cx="2449800" cy="296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>
                <a:solidFill>
                  <a:schemeClr val="dk1"/>
                </a:solidFill>
              </a:rPr>
              <a:t>Behaviour</a:t>
            </a:r>
            <a:endParaRPr lang="en-GB" sz="1200">
              <a:solidFill>
                <a:schemeClr val="dk1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200">
                <a:solidFill>
                  <a:schemeClr val="dk1"/>
                </a:solidFill>
              </a:rPr>
              <a:t>Sorbitol, Xylitol, ...-ol</a:t>
            </a:r>
            <a:endParaRPr lang="en-GB" sz="1200">
              <a:solidFill>
                <a:schemeClr val="dk1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200">
                <a:solidFill>
                  <a:schemeClr val="dk1"/>
                </a:solidFill>
              </a:rPr>
              <a:t>Fructose</a:t>
            </a:r>
            <a:endParaRPr lang="en-GB" sz="1200">
              <a:solidFill>
                <a:schemeClr val="dk1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200">
                <a:solidFill>
                  <a:schemeClr val="dk1"/>
                </a:solidFill>
              </a:rPr>
              <a:t>Alkohol</a:t>
            </a:r>
            <a:endParaRPr lang="en-GB" sz="1200">
              <a:solidFill>
                <a:schemeClr val="dk1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200">
                <a:solidFill>
                  <a:schemeClr val="dk1"/>
                </a:solidFill>
              </a:rPr>
              <a:t>Coffee </a:t>
            </a:r>
            <a:endParaRPr lang="en-GB" sz="1200">
              <a:solidFill>
                <a:schemeClr val="dk1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200">
                <a:solidFill>
                  <a:schemeClr val="dk1"/>
                </a:solidFill>
              </a:rPr>
              <a:t>Intoxications</a:t>
            </a:r>
            <a:endParaRPr lang="en-GB" sz="1200">
              <a:solidFill>
                <a:schemeClr val="dk1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200">
                <a:solidFill>
                  <a:schemeClr val="dk1"/>
                </a:solidFill>
              </a:rPr>
              <a:t>Gluten</a:t>
            </a:r>
            <a:endParaRPr lang="en-GB" sz="1200">
              <a:solidFill>
                <a:schemeClr val="dk1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200">
                <a:solidFill>
                  <a:schemeClr val="dk1"/>
                </a:solidFill>
              </a:rPr>
              <a:t>Fibre</a:t>
            </a:r>
            <a:endParaRPr lang="en-GB" sz="1200">
              <a:solidFill>
                <a:schemeClr val="dk1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200">
                <a:solidFill>
                  <a:schemeClr val="dk1"/>
                </a:solidFill>
              </a:rPr>
              <a:t>Insolation syndrome</a:t>
            </a:r>
            <a:endParaRPr lang="en-GB" sz="12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142" name="Shape 142"/>
          <p:cNvSpPr txBox="1"/>
          <p:nvPr/>
        </p:nvSpPr>
        <p:spPr>
          <a:xfrm>
            <a:off x="2967925" y="2875700"/>
            <a:ext cx="3443400" cy="22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200">
                <a:solidFill>
                  <a:srgbClr val="351C75"/>
                </a:solidFill>
              </a:rPr>
              <a:t>Neurological ???</a:t>
            </a:r>
            <a:endParaRPr lang="en-GB" sz="1200">
              <a:solidFill>
                <a:srgbClr val="351C75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351C75"/>
              </a:buClr>
              <a:buSzPct val="100000"/>
            </a:pPr>
            <a:r>
              <a:rPr lang="en-GB" sz="1200">
                <a:solidFill>
                  <a:srgbClr val="351C75"/>
                </a:solidFill>
              </a:rPr>
              <a:t>Enteropathy, Neurodigestive astenia, Irritable anus, Incontinentia </a:t>
            </a:r>
            <a:endParaRPr lang="en-GB" sz="1200">
              <a:solidFill>
                <a:srgbClr val="351C75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rgbClr val="351C75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200">
                <a:solidFill>
                  <a:srgbClr val="351C75"/>
                </a:solidFill>
              </a:rPr>
              <a:t>Psychiatric</a:t>
            </a:r>
            <a:endParaRPr lang="en-GB" sz="1200">
              <a:solidFill>
                <a:srgbClr val="351C75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351C75"/>
              </a:buClr>
              <a:buSzPct val="100000"/>
              <a:buChar char="●"/>
            </a:pPr>
            <a:r>
              <a:rPr lang="en-GB" sz="1200">
                <a:solidFill>
                  <a:srgbClr val="351C75"/>
                </a:solidFill>
              </a:rPr>
              <a:t>Carcinophobia, Hypochondria, delusions, phobia, obsession, Mental anorexia or bulimia, Psychical stress [angry, nervous]</a:t>
            </a:r>
            <a:endParaRPr lang="en-GB" sz="1200">
              <a:solidFill>
                <a:srgbClr val="351C75"/>
              </a:solidFill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15100" y="3583400"/>
            <a:ext cx="2880000" cy="156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2000"/>
              <a:buFont typeface="Arial" panose="020B0604020202020204"/>
              <a:buNone/>
            </a:pPr>
            <a:r>
              <a:rPr lang="en-GB" sz="1200">
                <a:solidFill>
                  <a:schemeClr val="dk1"/>
                </a:solidFill>
              </a:rPr>
              <a:t>Post OP</a:t>
            </a:r>
            <a:endParaRPr lang="en-GB" sz="1200">
              <a:solidFill>
                <a:schemeClr val="dk1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200">
                <a:solidFill>
                  <a:schemeClr val="dk1"/>
                </a:solidFill>
              </a:rPr>
              <a:t>Vagotomy, gastrectomy, pancreatic resection, cholecystectomy, short bowel sy., end loop sy.</a:t>
            </a:r>
            <a:endParaRPr lang="en-GB" sz="12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0" y="30425"/>
            <a:ext cx="9045300" cy="80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b="1"/>
              <a:t>Meteorism, tenderness/pain, diarrhoea  - “GIT irritation” - “IBS with diarrhoea predominance”</a:t>
            </a:r>
            <a:endParaRPr lang="en-GB" sz="1800" b="1"/>
          </a:p>
        </p:txBody>
      </p:sp>
      <p:sp>
        <p:nvSpPr>
          <p:cNvPr id="149" name="Shape 149"/>
          <p:cNvSpPr txBox="1"/>
          <p:nvPr>
            <p:ph type="body" idx="1"/>
          </p:nvPr>
        </p:nvSpPr>
        <p:spPr>
          <a:xfrm>
            <a:off x="11600" y="2104100"/>
            <a:ext cx="9136200" cy="24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</a:pPr>
            <a:r>
              <a:rPr lang="en-GB" sz="1400" b="1">
                <a:solidFill>
                  <a:srgbClr val="1C4587"/>
                </a:solidFill>
              </a:rPr>
              <a:t>And prescribes a symptomatic teraphy - </a:t>
            </a:r>
            <a:r>
              <a:rPr lang="en-GB" sz="1400" b="1">
                <a:solidFill>
                  <a:srgbClr val="9900FF"/>
                </a:solidFill>
              </a:rPr>
              <a:t>resume of czech guidelines and study material for doctors:</a:t>
            </a:r>
            <a:endParaRPr lang="en-GB" sz="1400" b="1">
              <a:solidFill>
                <a:srgbClr val="9900FF"/>
              </a:solidFill>
            </a:endParaRP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b="1"/>
              <a:t>Antigasses:</a:t>
            </a:r>
            <a:r>
              <a:rPr lang="en-GB"/>
              <a:t> Espumisan  (simeticon) </a:t>
            </a:r>
            <a:r>
              <a:rPr lang="en-GB">
                <a:solidFill>
                  <a:schemeClr val="dk1"/>
                </a:solidFill>
              </a:rPr>
              <a:t>[26], oligosacharide low diet (in better case)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b="1"/>
              <a:t>Antispasmolytics musculotropic:</a:t>
            </a:r>
            <a:r>
              <a:rPr lang="en-GB"/>
              <a:t> </a:t>
            </a:r>
            <a:r>
              <a:rPr lang="en-GB">
                <a:solidFill>
                  <a:schemeClr val="dk1"/>
                </a:solidFill>
              </a:rPr>
              <a:t>otiloniumbromid, mebeverin hydrochlorid, trimebutine hydrogen-maleát, alverin, drotaverine, papaverin, pitofenon, pinaverin, propiverin [26][27]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b="1"/>
              <a:t>Antidiarrhoics: </a:t>
            </a:r>
            <a:r>
              <a:rPr lang="en-GB"/>
              <a:t>dinfenyloxylate, loperamide (Imodium), calcium carbonicum precipitatum, </a:t>
            </a:r>
            <a:r>
              <a:rPr lang="en-GB">
                <a:solidFill>
                  <a:schemeClr val="dk1"/>
                </a:solidFill>
              </a:rPr>
              <a:t>magnesium-aluminium silicate (Smecta)  [26]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b="1"/>
              <a:t>Antidepressants:</a:t>
            </a:r>
            <a:r>
              <a:rPr lang="en-GB"/>
              <a:t> paroxetine (SE: fracture risk), sulpirid (SE: glactorrhoea), amitriptyline (anticholinergic) </a:t>
            </a:r>
            <a:r>
              <a:rPr lang="en-GB">
                <a:solidFill>
                  <a:schemeClr val="dk1"/>
                </a:solidFill>
              </a:rPr>
              <a:t>[26][27]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b="1"/>
              <a:t>Anxiolitics:</a:t>
            </a:r>
            <a:r>
              <a:rPr lang="en-GB"/>
              <a:t> oxazepam, alprazolane </a:t>
            </a:r>
            <a:r>
              <a:rPr lang="en-GB">
                <a:solidFill>
                  <a:schemeClr val="dk1"/>
                </a:solidFill>
              </a:rPr>
              <a:t>[26]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b="1"/>
              <a:t>5HT receptor antagonist: </a:t>
            </a:r>
            <a:r>
              <a:rPr lang="en-GB"/>
              <a:t>cilasetrone, alosetrone (SE: ischemic colitis, refracter obstipation) </a:t>
            </a:r>
            <a:r>
              <a:rPr lang="en-GB">
                <a:solidFill>
                  <a:schemeClr val="dk1"/>
                </a:solidFill>
              </a:rPr>
              <a:t>[26]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b="1"/>
              <a:t>Chelatation: </a:t>
            </a:r>
            <a:r>
              <a:rPr lang="en-GB"/>
              <a:t>cholestyramine in case of cholecystectomy </a:t>
            </a:r>
            <a:r>
              <a:rPr lang="en-GB">
                <a:solidFill>
                  <a:schemeClr val="dk1"/>
                </a:solidFill>
              </a:rPr>
              <a:t>[26]</a:t>
            </a:r>
            <a:endParaRPr lang="en-GB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CC0000"/>
              </a:solidFill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2057975" y="2390900"/>
            <a:ext cx="1892100" cy="1959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51" name="Shape 151"/>
          <p:cNvSpPr/>
          <p:nvPr/>
        </p:nvSpPr>
        <p:spPr>
          <a:xfrm>
            <a:off x="5203075" y="2626225"/>
            <a:ext cx="1892100" cy="1959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52" name="Shape 152"/>
          <p:cNvSpPr/>
          <p:nvPr/>
        </p:nvSpPr>
        <p:spPr>
          <a:xfrm>
            <a:off x="5416275" y="3089250"/>
            <a:ext cx="2734800" cy="1959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53" name="Shape 153"/>
          <p:cNvSpPr/>
          <p:nvPr/>
        </p:nvSpPr>
        <p:spPr>
          <a:xfrm>
            <a:off x="2477475" y="3451150"/>
            <a:ext cx="2346900" cy="1959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54" name="Shape 154"/>
          <p:cNvSpPr txBox="1"/>
          <p:nvPr/>
        </p:nvSpPr>
        <p:spPr>
          <a:xfrm>
            <a:off x="6698400" y="551550"/>
            <a:ext cx="2346900" cy="136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800" b="1">
                <a:solidFill>
                  <a:srgbClr val="CC0000"/>
                </a:solidFill>
              </a:rPr>
              <a:t>What do You do for Your intestinal mucosa to get healed ?</a:t>
            </a:r>
            <a:endParaRPr lang="en-GB" sz="1800" b="1">
              <a:solidFill>
                <a:srgbClr val="CC0000"/>
              </a:solidFill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0" y="1761137"/>
            <a:ext cx="7938000" cy="23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1C4587"/>
              </a:buClr>
              <a:buChar char="●"/>
            </a:pPr>
            <a:r>
              <a:rPr lang="en-GB">
                <a:solidFill>
                  <a:srgbClr val="1C4587"/>
                </a:solidFill>
              </a:rPr>
              <a:t>Send You to allergologist - tests on food allergies - no extra change after food elimination </a:t>
            </a:r>
            <a:endParaRPr lang="en-GB">
              <a:solidFill>
                <a:srgbClr val="1C4587"/>
              </a:solidFill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3900" y="1494962"/>
            <a:ext cx="9136200" cy="31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0" lvl="0" indent="-317500" rtl="0">
              <a:spcBef>
                <a:spcPts val="0"/>
              </a:spcBef>
              <a:buClr>
                <a:srgbClr val="1C4587"/>
              </a:buClr>
              <a:buChar char="●"/>
            </a:pPr>
            <a:r>
              <a:rPr lang="en-GB">
                <a:solidFill>
                  <a:srgbClr val="1C4587"/>
                </a:solidFill>
              </a:rPr>
              <a:t>Do colonoscopy and biopsy and find nothing conclusive</a:t>
            </a:r>
            <a:endParaRPr lang="en-GB">
              <a:solidFill>
                <a:srgbClr val="1C4587"/>
              </a:solidFill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3950" y="1225950"/>
            <a:ext cx="7026600" cy="3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1C4587"/>
              </a:buClr>
              <a:buChar char="●"/>
            </a:pPr>
            <a:r>
              <a:rPr lang="en-GB">
                <a:solidFill>
                  <a:srgbClr val="1C4587"/>
                </a:solidFill>
              </a:rPr>
              <a:t>Exclude celiac disease, lactose intolerance +-</a:t>
            </a:r>
            <a:endParaRPr lang="en-GB">
              <a:solidFill>
                <a:srgbClr val="1C4587"/>
              </a:solidFill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0" y="733600"/>
            <a:ext cx="8274600" cy="5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buClr>
                <a:srgbClr val="1C4587"/>
              </a:buClr>
              <a:buChar char="●"/>
            </a:pPr>
            <a:r>
              <a:rPr lang="en-GB">
                <a:solidFill>
                  <a:srgbClr val="1C4587"/>
                </a:solidFill>
              </a:rPr>
              <a:t>Exclude tumor/cancer, Crohn disease, ulcerous colitis and other inflammations</a:t>
            </a:r>
            <a:endParaRPr lang="en-GB">
              <a:solidFill>
                <a:srgbClr val="1C4587"/>
              </a:solidFill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3950" y="646575"/>
            <a:ext cx="6787200" cy="42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r>
              <a:rPr lang="en-GB" b="1">
                <a:solidFill>
                  <a:srgbClr val="9900FF"/>
                </a:solidFill>
              </a:rPr>
              <a:t>What can gastroenterlogist do for You?</a:t>
            </a:r>
            <a:endParaRPr lang="en-GB" b="1">
              <a:solidFill>
                <a:srgbClr val="9900FF"/>
              </a:solidFill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29600" y="4714600"/>
            <a:ext cx="7001100" cy="42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CC0000"/>
              </a:buClr>
            </a:pPr>
            <a:r>
              <a:rPr lang="en-GB" b="1">
                <a:solidFill>
                  <a:srgbClr val="CC0000"/>
                </a:solidFill>
              </a:rPr>
              <a:t>And the patient´s problem ? Becomes a chronic one !!!</a:t>
            </a:r>
            <a:endParaRPr lang="en-GB" b="1">
              <a:solidFill>
                <a:srgbClr val="CC0000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0"/>
            <a:ext cx="8520600" cy="98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CC0000"/>
                </a:solidFill>
              </a:rPr>
              <a:t>What can we do for our intestinal mucosa to get healed ?</a:t>
            </a:r>
            <a:endParaRPr lang="en-GB" sz="1800" b="1">
              <a:solidFill>
                <a:srgbClr val="CC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CC0000"/>
                </a:solidFill>
              </a:rPr>
              <a:t>If no one single commercial molecule has proven effect big enough?</a:t>
            </a:r>
            <a:endParaRPr lang="en-GB" sz="1800" b="1">
              <a:solidFill>
                <a:srgbClr val="CC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CC0000"/>
                </a:solidFill>
              </a:rPr>
              <a:t>Because of too many unknown factors? </a:t>
            </a:r>
            <a:endParaRPr lang="en-GB" sz="1800" b="1">
              <a:solidFill>
                <a:srgbClr val="CC0000"/>
              </a:solidFill>
            </a:endParaRPr>
          </a:p>
        </p:txBody>
      </p:sp>
      <p:sp>
        <p:nvSpPr>
          <p:cNvPr id="166" name="Shape 166"/>
          <p:cNvSpPr txBox="1"/>
          <p:nvPr>
            <p:ph type="body" idx="1"/>
          </p:nvPr>
        </p:nvSpPr>
        <p:spPr>
          <a:xfrm>
            <a:off x="0" y="1026475"/>
            <a:ext cx="9144000" cy="46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>
                <a:solidFill>
                  <a:srgbClr val="38761D"/>
                </a:solidFill>
              </a:rPr>
              <a:t>Try to influence as many possible causal factors as possible in the same time:</a:t>
            </a:r>
            <a:endParaRPr lang="en-GB" b="1">
              <a:solidFill>
                <a:srgbClr val="38761D"/>
              </a:solidFill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100" y="1415225"/>
            <a:ext cx="9144000" cy="3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Eliminate food and pills (if possible) that are known to X GIT mucosa and healing</a:t>
            </a:r>
            <a:endParaRPr lang="en-GB" sz="1800">
              <a:solidFill>
                <a:schemeClr val="dk1"/>
              </a:solidFill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1922225" y="4552775"/>
            <a:ext cx="3669300" cy="56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sz="1800" b="1">
                <a:solidFill>
                  <a:srgbClr val="0B5394"/>
                </a:solidFill>
              </a:rPr>
              <a:t>AND DO IT LONG ENOUGH</a:t>
            </a:r>
            <a:r>
              <a:rPr lang="en-GB" sz="1800">
                <a:solidFill>
                  <a:schemeClr val="dk1"/>
                </a:solidFill>
              </a:rPr>
              <a:t> </a:t>
            </a:r>
            <a:endParaRPr lang="en-GB"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69" name="Shape 169"/>
          <p:cNvSpPr txBox="1"/>
          <p:nvPr/>
        </p:nvSpPr>
        <p:spPr>
          <a:xfrm>
            <a:off x="825" y="1788862"/>
            <a:ext cx="9129000" cy="3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Prefer food with healing effects (antioxidants, anti-inflammatory diet, antiallergic,...)</a:t>
            </a:r>
            <a:endParaRPr lang="en-GB"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70" name="Shape 170"/>
          <p:cNvSpPr txBox="1"/>
          <p:nvPr/>
        </p:nvSpPr>
        <p:spPr>
          <a:xfrm>
            <a:off x="825" y="2557450"/>
            <a:ext cx="9129000" cy="3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Support friendly bacteria</a:t>
            </a:r>
            <a:endParaRPr lang="en-GB" sz="1800">
              <a:solidFill>
                <a:schemeClr val="dk1"/>
              </a:solidFill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8175" y="2169437"/>
            <a:ext cx="9114300" cy="3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Suppress possibly pathogenic bacteria</a:t>
            </a:r>
            <a:endParaRPr lang="en-GB" sz="1800">
              <a:solidFill>
                <a:schemeClr val="dk1"/>
              </a:solidFill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8175" y="2945450"/>
            <a:ext cx="9114300" cy="46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Specific nutrients / stimulants for mucosal epithelia and GIT barrier regeneration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○"/>
            </a:pPr>
            <a:r>
              <a:rPr lang="en-GB" sz="1800">
                <a:solidFill>
                  <a:schemeClr val="dk1"/>
                </a:solidFill>
              </a:rPr>
              <a:t>Mucosal immunity, IgA secretion, mucous production, edema reduction etc.</a:t>
            </a:r>
            <a:endParaRPr lang="en-GB" sz="1800">
              <a:solidFill>
                <a:schemeClr val="dk1"/>
              </a:solidFill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8175" y="3612400"/>
            <a:ext cx="4198200" cy="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Good blood supply of GIT</a:t>
            </a:r>
            <a:endParaRPr lang="en-GB"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74" name="Shape 174"/>
          <p:cNvSpPr txBox="1"/>
          <p:nvPr/>
        </p:nvSpPr>
        <p:spPr>
          <a:xfrm>
            <a:off x="8175" y="3982225"/>
            <a:ext cx="4365300" cy="8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Psychical stress reduction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Good sleep</a:t>
            </a:r>
            <a:endParaRPr lang="en-GB"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75" name="Shape 175"/>
          <p:cNvSpPr txBox="1"/>
          <p:nvPr/>
        </p:nvSpPr>
        <p:spPr>
          <a:xfrm>
            <a:off x="5294125" y="3931450"/>
            <a:ext cx="3727200" cy="104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rgbClr val="B45F06"/>
                </a:solidFill>
              </a:rPr>
              <a:t>And this is a short summary </a:t>
            </a:r>
            <a:endParaRPr lang="en-GB" b="1">
              <a:solidFill>
                <a:srgbClr val="B45F06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GB" b="1">
                <a:solidFill>
                  <a:srgbClr val="B45F06"/>
                </a:solidFill>
              </a:rPr>
              <a:t>of what my presentation will be about today</a:t>
            </a:r>
            <a:endParaRPr lang="en-GB" b="1">
              <a:solidFill>
                <a:srgbClr val="B45F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5625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Some of the IP causing agents</a:t>
            </a:r>
            <a:endParaRPr lang="en-GB"/>
          </a:p>
        </p:txBody>
      </p:sp>
      <p:sp>
        <p:nvSpPr>
          <p:cNvPr id="181" name="Shape 181"/>
          <p:cNvSpPr txBox="1"/>
          <p:nvPr>
            <p:ph type="body" idx="1"/>
          </p:nvPr>
        </p:nvSpPr>
        <p:spPr>
          <a:xfrm>
            <a:off x="0" y="572700"/>
            <a:ext cx="91440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Health condition:</a:t>
            </a:r>
            <a:endParaRPr lang="en-GB" b="1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All GIT sorts of </a:t>
            </a:r>
            <a:r>
              <a:rPr lang="en-GB" b="1">
                <a:solidFill>
                  <a:schemeClr val="dk1"/>
                </a:solidFill>
              </a:rPr>
              <a:t>inflammation</a:t>
            </a:r>
            <a:endParaRPr lang="en-GB" b="1">
              <a:solidFill>
                <a:schemeClr val="dk1"/>
              </a:solidFill>
            </a:endParaRPr>
          </a:p>
          <a:p>
            <a:pPr lvl="0" rtl="0">
              <a:spcBef>
                <a:spcPts val="1400"/>
              </a:spcBef>
              <a:spcAft>
                <a:spcPts val="400"/>
              </a:spcAft>
              <a:buNone/>
            </a:pPr>
            <a:endParaRPr sz="1300" b="1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  <a:p>
            <a:pPr lvl="0">
              <a:spcBef>
                <a:spcPts val="0"/>
              </a:spcBef>
              <a:buNone/>
            </a:p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82" name="Shape 182"/>
          <p:cNvSpPr txBox="1"/>
          <p:nvPr/>
        </p:nvSpPr>
        <p:spPr>
          <a:xfrm>
            <a:off x="600" y="1291900"/>
            <a:ext cx="9144000" cy="10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Inflammations and autoimmunity with elevated: IFN gamma, IL-2, IL-13, TNF alpha, CRP, IL-6 …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 b="1">
                <a:solidFill>
                  <a:schemeClr val="dk1"/>
                </a:solidFill>
              </a:rPr>
              <a:t>including obesity with its low intensity inflammation</a:t>
            </a:r>
            <a:r>
              <a:rPr lang="en-GB" sz="1800">
                <a:solidFill>
                  <a:schemeClr val="dk1"/>
                </a:solidFill>
              </a:rPr>
              <a:t> !!!</a:t>
            </a:r>
            <a:endParaRPr lang="en-GB" sz="1800">
              <a:solidFill>
                <a:schemeClr val="dk1"/>
              </a:solidFill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600" y="2191150"/>
            <a:ext cx="9144000" cy="9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Undernourishment, Prematurity, different vitamin, minerals and nutrients </a:t>
            </a:r>
            <a:r>
              <a:rPr lang="en-GB" sz="1800" b="1">
                <a:solidFill>
                  <a:schemeClr val="dk1"/>
                </a:solidFill>
              </a:rPr>
              <a:t>deficits</a:t>
            </a:r>
            <a:endParaRPr lang="en-GB" sz="1800" b="1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deficit of ferrum (by deficit of vitamin C), zinc, folate, B12, other Bs, proteins, phospholipids, antioxidants...</a:t>
            </a:r>
            <a:endParaRPr lang="en-GB" sz="1800">
              <a:solidFill>
                <a:schemeClr val="dk1"/>
              </a:solidFill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600" y="3191763"/>
            <a:ext cx="9144000" cy="49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Enzyme deficiency, bile deficiency, IgA deficiency</a:t>
            </a:r>
            <a:endParaRPr lang="en-GB" sz="1800">
              <a:solidFill>
                <a:schemeClr val="dk1"/>
              </a:solidFill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0" y="3597900"/>
            <a:ext cx="90642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Ischemia of the GIT, </a:t>
            </a:r>
            <a:r>
              <a:rPr lang="en-GB" sz="1800" b="1">
                <a:solidFill>
                  <a:schemeClr val="dk1"/>
                </a:solidFill>
              </a:rPr>
              <a:t>hypoxia</a:t>
            </a:r>
            <a:r>
              <a:rPr lang="en-GB" sz="1800">
                <a:solidFill>
                  <a:schemeClr val="dk1"/>
                </a:solidFill>
              </a:rPr>
              <a:t>, mucus secretion defic., x motility or anatomy of GIT</a:t>
            </a:r>
            <a:endParaRPr lang="en-GB"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86" name="Shape 186"/>
          <p:cNvSpPr txBox="1"/>
          <p:nvPr/>
        </p:nvSpPr>
        <p:spPr>
          <a:xfrm>
            <a:off x="600" y="3960400"/>
            <a:ext cx="8991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endParaRPr sz="1000" b="1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 b="1">
                <a:solidFill>
                  <a:schemeClr val="dk1"/>
                </a:solidFill>
              </a:rPr>
              <a:t>Psychological stress itself</a:t>
            </a:r>
            <a:endParaRPr lang="en-GB" sz="1800" b="1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87" name="Shape 187"/>
          <p:cNvSpPr txBox="1"/>
          <p:nvPr/>
        </p:nvSpPr>
        <p:spPr>
          <a:xfrm>
            <a:off x="0" y="4584050"/>
            <a:ext cx="90642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b="1">
              <a:solidFill>
                <a:srgbClr val="0000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800" b="1">
                <a:solidFill>
                  <a:srgbClr val="0000FF"/>
                </a:solidFill>
              </a:rPr>
              <a:t>    = ALMOST EVERY HEALTH CONDITION CAN BE ASSOCIATED WITH IP !!!</a:t>
            </a:r>
            <a:endParaRPr lang="en-GB" sz="1800" b="1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5625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Some of the IP causing agents</a:t>
            </a:r>
            <a:endParaRPr lang="en-GB"/>
          </a:p>
        </p:txBody>
      </p:sp>
      <p:sp>
        <p:nvSpPr>
          <p:cNvPr id="193" name="Shape 193"/>
          <p:cNvSpPr txBox="1"/>
          <p:nvPr>
            <p:ph type="body" idx="1"/>
          </p:nvPr>
        </p:nvSpPr>
        <p:spPr>
          <a:xfrm>
            <a:off x="0" y="694325"/>
            <a:ext cx="9144000" cy="102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Therapeutics: </a:t>
            </a:r>
            <a:endParaRPr lang="en-GB" b="1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Hydrogen peroxide, radiotherapy, chemotherapy, imunosupressants, methotrexate, Tacrolimus, Chitosan</a:t>
            </a:r>
            <a:r>
              <a:rPr lang="en-GB" sz="1100">
                <a:solidFill>
                  <a:schemeClr val="dk1"/>
                </a:solidFill>
              </a:rPr>
              <a:t> [(poly-D-glucosamine)  a food additive],</a:t>
            </a:r>
            <a:r>
              <a:rPr lang="en-GB">
                <a:solidFill>
                  <a:schemeClr val="dk1"/>
                </a:solidFill>
              </a:rPr>
              <a:t> NSAIDs, </a:t>
            </a:r>
            <a:r>
              <a:rPr lang="en-GB">
                <a:solidFill>
                  <a:srgbClr val="434343"/>
                </a:solidFill>
              </a:rPr>
              <a:t>proton pump blockers</a:t>
            </a:r>
            <a:r>
              <a:rPr lang="en-GB">
                <a:solidFill>
                  <a:schemeClr val="dk1"/>
                </a:solidFill>
              </a:rPr>
              <a:t>, corticoids,...   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rgbClr val="6AA84F"/>
                </a:solidFill>
              </a:rPr>
              <a:t>X ACEIs or ARBs resulted in reduction in colitis severity</a:t>
            </a:r>
            <a:r>
              <a:rPr lang="en-GB">
                <a:solidFill>
                  <a:schemeClr val="dk1"/>
                </a:solidFill>
              </a:rPr>
              <a:t> </a:t>
            </a:r>
            <a:endParaRPr lang="en-GB">
              <a:solidFill>
                <a:schemeClr val="dk1"/>
              </a:solidFill>
            </a:endParaRPr>
          </a:p>
          <a:p>
            <a:pPr lvl="0" rtl="0">
              <a:spcBef>
                <a:spcPts val="1400"/>
              </a:spcBef>
              <a:spcAft>
                <a:spcPts val="400"/>
              </a:spcAft>
              <a:buNone/>
            </a:pPr>
            <a:endParaRPr sz="1300" b="1">
              <a:solidFill>
                <a:schemeClr val="dk1"/>
              </a:solidFill>
            </a:endParaRPr>
          </a:p>
          <a:p>
            <a:pPr lvl="0" rtl="0">
              <a:spcBef>
                <a:spcPts val="1400"/>
              </a:spcBef>
              <a:spcAft>
                <a:spcPts val="400"/>
              </a:spcAft>
              <a:buNone/>
            </a:pPr>
            <a:endParaRPr sz="1300" b="1">
              <a:solidFill>
                <a:schemeClr val="dk1"/>
              </a:solidFill>
            </a:endParaRPr>
          </a:p>
          <a:p>
            <a:pPr lvl="0" rtl="0"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85000"/>
              <a:buFont typeface="Arial" panose="020B0604020202020204"/>
              <a:buNone/>
            </a:pPr>
            <a:endParaRPr sz="1300" b="1">
              <a:solidFill>
                <a:schemeClr val="dk1"/>
              </a:solidFill>
            </a:endParaRPr>
          </a:p>
          <a:p>
            <a:pPr lvl="0" rtl="0">
              <a:spcBef>
                <a:spcPts val="1400"/>
              </a:spcBef>
              <a:spcAft>
                <a:spcPts val="400"/>
              </a:spcAft>
              <a:buNone/>
            </a:pPr>
            <a:endParaRPr sz="1300" b="1">
              <a:solidFill>
                <a:schemeClr val="dk1"/>
              </a:solidFill>
            </a:endParaRPr>
          </a:p>
          <a:p>
            <a:pPr lvl="0" rtl="0">
              <a:spcBef>
                <a:spcPts val="1400"/>
              </a:spcBef>
              <a:spcAft>
                <a:spcPts val="400"/>
              </a:spcAft>
              <a:buNone/>
            </a:pPr>
            <a:endParaRPr sz="1300" b="1">
              <a:solidFill>
                <a:schemeClr val="dk1"/>
              </a:solidFill>
            </a:endParaRPr>
          </a:p>
          <a:p>
            <a:pPr lvl="0" rtl="0">
              <a:spcBef>
                <a:spcPts val="1400"/>
              </a:spcBef>
              <a:spcAft>
                <a:spcPts val="400"/>
              </a:spcAft>
              <a:buNone/>
            </a:pPr>
            <a:endParaRPr sz="1300" b="1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</a:p>
          <a:p>
            <a:pPr lvl="0" rtl="0">
              <a:spcBef>
                <a:spcPts val="0"/>
              </a:spcBef>
              <a:buNone/>
            </a:pPr>
          </a:p>
          <a:p>
            <a:pPr lvl="0" rtl="0">
              <a:spcBef>
                <a:spcPts val="0"/>
              </a:spcBef>
              <a:buNone/>
            </a:pPr>
          </a:p>
        </p:txBody>
      </p:sp>
      <p:sp>
        <p:nvSpPr>
          <p:cNvPr id="194" name="Shape 194"/>
          <p:cNvSpPr txBox="1"/>
          <p:nvPr/>
        </p:nvSpPr>
        <p:spPr>
          <a:xfrm>
            <a:off x="7850" y="2333125"/>
            <a:ext cx="9086100" cy="22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sz="1800" b="1">
                <a:solidFill>
                  <a:srgbClr val="0000FF"/>
                </a:solidFill>
              </a:rPr>
              <a:t>Microbial: </a:t>
            </a:r>
            <a:r>
              <a:rPr lang="en-GB" sz="1800" b="1">
                <a:solidFill>
                  <a:srgbClr val="1155CC"/>
                </a:solidFill>
              </a:rPr>
              <a:t> </a:t>
            </a:r>
            <a:endParaRPr lang="en-GB" sz="1800" b="1">
              <a:solidFill>
                <a:srgbClr val="1155CC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GB" sz="1800" b="1">
                <a:solidFill>
                  <a:srgbClr val="0000FF"/>
                </a:solidFill>
              </a:rPr>
              <a:t>Intestine bacterial overgrowth </a:t>
            </a:r>
            <a:endParaRPr lang="en-GB" sz="1800" b="1">
              <a:solidFill>
                <a:srgbClr val="0000FF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GB" sz="1800" b="1">
                <a:solidFill>
                  <a:srgbClr val="0000FF"/>
                </a:solidFill>
              </a:rPr>
              <a:t>Protracted infections:</a:t>
            </a:r>
            <a:endParaRPr lang="en-GB" sz="1800" b="1">
              <a:solidFill>
                <a:srgbClr val="0000FF"/>
              </a:solidFill>
            </a:endParaRP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Enteroinvasive E. coli (EIEC) strains, E. coli endotoxin, Campylobacters, Helicobacters, Yersinias,...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GB" sz="1800" b="1">
                <a:solidFill>
                  <a:srgbClr val="0000FF"/>
                </a:solidFill>
              </a:rPr>
              <a:t>Opportunistically invasive commensal bacteria: </a:t>
            </a:r>
            <a:endParaRPr lang="en-GB" sz="1800" b="1">
              <a:solidFill>
                <a:srgbClr val="0000FF"/>
              </a:solidFill>
            </a:endParaRP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Salmonella enterica Serovar Typhimurium (Salmonella typhimurium)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Enterococcus faecalis, Candidae etc…            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 sz="1800" b="1">
              <a:solidFill>
                <a:srgbClr val="674EA7"/>
              </a:solidFill>
            </a:endParaRPr>
          </a:p>
          <a:p>
            <a:pPr marL="457200" lvl="0" indent="0" rtl="0">
              <a:spcBef>
                <a:spcPts val="0"/>
              </a:spcBef>
              <a:buNone/>
            </a:pPr>
            <a:r>
              <a:rPr lang="en-GB" sz="1800" b="1">
                <a:solidFill>
                  <a:srgbClr val="674EA7"/>
                </a:solidFill>
              </a:rPr>
              <a:t>                                     </a:t>
            </a:r>
            <a:endParaRPr lang="en-GB" sz="1800" b="1">
              <a:solidFill>
                <a:srgbClr val="674EA7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95" name="Shape 195"/>
          <p:cNvSpPr txBox="1"/>
          <p:nvPr/>
        </p:nvSpPr>
        <p:spPr>
          <a:xfrm>
            <a:off x="957775" y="4733350"/>
            <a:ext cx="81288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69850" rtl="0">
              <a:spcBef>
                <a:spcPts val="0"/>
              </a:spcBef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sz="1800" b="1">
                <a:solidFill>
                  <a:srgbClr val="674EA7"/>
                </a:solidFill>
              </a:rPr>
              <a:t>                               Individual faecal PCR analysis test in the future??</a:t>
            </a:r>
            <a:endParaRPr lang="en-GB" sz="1800" b="1">
              <a:solidFill>
                <a:srgbClr val="674EA7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96" name="Shape 196"/>
          <p:cNvSpPr txBox="1"/>
          <p:nvPr/>
        </p:nvSpPr>
        <p:spPr>
          <a:xfrm>
            <a:off x="62300" y="2086575"/>
            <a:ext cx="8977200" cy="45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CC0000"/>
                </a:solidFill>
              </a:rPr>
              <a:t>= Disturbing mucoso-immuno-microbial balance or not ? </a:t>
            </a:r>
            <a:r>
              <a:rPr lang="en-GB" sz="1800">
                <a:solidFill>
                  <a:schemeClr val="dk1"/>
                </a:solidFill>
              </a:rPr>
              <a:t> </a:t>
            </a:r>
            <a:endParaRPr lang="en-GB"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body" idx="1"/>
          </p:nvPr>
        </p:nvSpPr>
        <p:spPr>
          <a:xfrm>
            <a:off x="76000" y="661075"/>
            <a:ext cx="9068100" cy="434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 b="1">
                <a:solidFill>
                  <a:schemeClr val="dk1"/>
                </a:solidFill>
              </a:rPr>
              <a:t>Gliadin - gluten [ wheat, barley, rye ]</a:t>
            </a:r>
            <a:endParaRPr lang="en-GB" b="1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activates zonulin signaling (release)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irrespective of the genetic expression of autoimmunity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Increased IP to macromolecules - even in healthy people !!!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Inhibits cell growth, Induces apoptosis, alters redox equilibrium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 b="1">
                <a:solidFill>
                  <a:schemeClr val="dk1"/>
                </a:solidFill>
              </a:rPr>
              <a:t>Cow’s milk intolerance and other </a:t>
            </a:r>
            <a:r>
              <a:rPr lang="en-GB">
                <a:solidFill>
                  <a:schemeClr val="dk1"/>
                </a:solidFill>
              </a:rPr>
              <a:t>food allergies and allergens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 b="1">
                <a:solidFill>
                  <a:schemeClr val="dk1"/>
                </a:solidFill>
              </a:rPr>
              <a:t>Alcohol and acetaldehydes</a:t>
            </a:r>
            <a:r>
              <a:rPr lang="en-GB">
                <a:solidFill>
                  <a:schemeClr val="dk1"/>
                </a:solidFill>
              </a:rPr>
              <a:t> 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helps resorption of different molecules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 b="1">
                <a:solidFill>
                  <a:schemeClr val="dk1"/>
                </a:solidFill>
              </a:rPr>
              <a:t>Solanaceae spices </a:t>
            </a:r>
            <a:r>
              <a:rPr lang="en-GB">
                <a:solidFill>
                  <a:schemeClr val="dk1"/>
                </a:solidFill>
              </a:rPr>
              <a:t>- pepper , paprika, tomatoe [tomatin], potatoe [solanine]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 b="1">
                <a:solidFill>
                  <a:schemeClr val="dk1"/>
                </a:solidFill>
              </a:rPr>
              <a:t>Lectines, saponines</a:t>
            </a:r>
            <a:endParaRPr lang="en-GB" b="1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sprouting and fermenting reduces phytates and lectins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GMO and hybridized foods - highest in lectins - modified to fight off bugs [20]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 b="1">
                <a:solidFill>
                  <a:schemeClr val="dk1"/>
                </a:solidFill>
              </a:rPr>
              <a:t>Emulsifiers</a:t>
            </a:r>
            <a:r>
              <a:rPr lang="en-GB">
                <a:solidFill>
                  <a:schemeClr val="dk1"/>
                </a:solidFill>
              </a:rPr>
              <a:t> 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destabilization of tight junctions, industrial food processing </a:t>
            </a:r>
            <a:endParaRPr lang="en-GB" sz="1800">
              <a:solidFill>
                <a:schemeClr val="dk1"/>
              </a:solidFill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94875" y="117225"/>
            <a:ext cx="8904600" cy="50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6000"/>
              <a:buFont typeface="Arial" panose="020B0604020202020204"/>
              <a:buNone/>
            </a:pPr>
            <a:r>
              <a:rPr lang="en-GB" sz="2400" b="1">
                <a:solidFill>
                  <a:schemeClr val="dk1"/>
                </a:solidFill>
              </a:rPr>
              <a:t>Food to avoid:</a:t>
            </a:r>
            <a:endParaRPr lang="en-GB"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body" idx="1"/>
          </p:nvPr>
        </p:nvSpPr>
        <p:spPr>
          <a:xfrm>
            <a:off x="0" y="682825"/>
            <a:ext cx="9144000" cy="292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chemeClr val="dk1"/>
                </a:solidFill>
              </a:rPr>
              <a:t>Surfactants </a:t>
            </a:r>
            <a:r>
              <a:rPr lang="en-GB">
                <a:solidFill>
                  <a:schemeClr val="dk1"/>
                </a:solidFill>
              </a:rPr>
              <a:t>- Decrease the hydrophobicity of the mucus layer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chemeClr val="dk1"/>
                </a:solidFill>
              </a:rPr>
              <a:t>Sucrose monoester fatty acid</a:t>
            </a:r>
            <a:r>
              <a:rPr lang="en-GB">
                <a:solidFill>
                  <a:schemeClr val="dk1"/>
                </a:solidFill>
              </a:rPr>
              <a:t> - Food-grade surfactant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increase in the permeability of the egg white allergen ovomucoid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permitted in infant milk formulae i high amounts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chemeClr val="dk1"/>
                </a:solidFill>
              </a:rPr>
              <a:t>Glucose</a:t>
            </a:r>
            <a:r>
              <a:rPr lang="en-GB">
                <a:solidFill>
                  <a:schemeClr val="dk1"/>
                </a:solidFill>
              </a:rPr>
              <a:t> - paracellular water flow and increased paracellular permeability 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solvent drag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chemeClr val="dk1"/>
                </a:solidFill>
              </a:rPr>
              <a:t>MUFA, PUFA, Organic solvents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chemeClr val="dk1"/>
                </a:solidFill>
              </a:rPr>
              <a:t>Salt </a:t>
            </a:r>
            <a:r>
              <a:rPr lang="en-GB">
                <a:solidFill>
                  <a:schemeClr val="dk1"/>
                </a:solidFill>
              </a:rPr>
              <a:t>- Paracellular Na+ flow associated nutrient transport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chemeClr val="dk1"/>
                </a:solidFill>
              </a:rPr>
              <a:t>Sulfur-containing amino acids - cystein cystin - PLUS AND MINUS</a:t>
            </a:r>
            <a:endParaRPr lang="en-GB" b="1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</a:endParaRPr>
          </a:p>
          <a:p>
            <a:pPr lvl="0" algn="ctr">
              <a:spcBef>
                <a:spcPts val="0"/>
              </a:spcBef>
              <a:buNone/>
            </a:pPr>
          </a:p>
        </p:txBody>
      </p:sp>
      <p:sp>
        <p:nvSpPr>
          <p:cNvPr id="208" name="Shape 208"/>
          <p:cNvSpPr txBox="1"/>
          <p:nvPr/>
        </p:nvSpPr>
        <p:spPr>
          <a:xfrm>
            <a:off x="196400" y="131725"/>
            <a:ext cx="8861100" cy="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 b="1"/>
              <a:t>Food to avoid:</a:t>
            </a:r>
            <a:endParaRPr lang="en-GB" sz="2400" b="1"/>
          </a:p>
        </p:txBody>
      </p:sp>
      <p:sp>
        <p:nvSpPr>
          <p:cNvPr id="209" name="Shape 209"/>
          <p:cNvSpPr txBox="1"/>
          <p:nvPr/>
        </p:nvSpPr>
        <p:spPr>
          <a:xfrm>
            <a:off x="65875" y="3684925"/>
            <a:ext cx="8861100" cy="13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sz="1800">
                <a:solidFill>
                  <a:srgbClr val="0000FF"/>
                </a:solidFill>
              </a:rPr>
              <a:t>= many other things like </a:t>
            </a:r>
            <a:r>
              <a:rPr lang="en-GB" sz="1800" b="1">
                <a:solidFill>
                  <a:srgbClr val="0000FF"/>
                </a:solidFill>
              </a:rPr>
              <a:t>environmental and chemical contaminations</a:t>
            </a:r>
            <a:r>
              <a:rPr lang="en-GB" sz="1800">
                <a:solidFill>
                  <a:srgbClr val="0000FF"/>
                </a:solidFill>
              </a:rPr>
              <a:t> of food</a:t>
            </a:r>
            <a:endParaRPr lang="en-GB" sz="1800">
              <a:solidFill>
                <a:srgbClr val="0000FF"/>
              </a:solidFill>
            </a:endParaRPr>
          </a:p>
          <a:p>
            <a:pPr marL="914400" lvl="1" indent="-342900" algn="ctr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GB" sz="1800">
                <a:solidFill>
                  <a:srgbClr val="0000FF"/>
                </a:solidFill>
              </a:rPr>
              <a:t> just had no more time for longer internet search        </a:t>
            </a:r>
            <a:endParaRPr lang="en-GB" sz="1800">
              <a:solidFill>
                <a:srgbClr val="0000FF"/>
              </a:solidFill>
            </a:endParaRPr>
          </a:p>
          <a:p>
            <a:pPr marL="914400" lvl="1" indent="-342900" algn="ctr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GB" sz="1800">
                <a:solidFill>
                  <a:srgbClr val="0000FF"/>
                </a:solidFill>
              </a:rPr>
              <a:t> </a:t>
            </a:r>
            <a:r>
              <a:rPr lang="en-GB" sz="1800">
                <a:solidFill>
                  <a:srgbClr val="38761D"/>
                </a:solidFill>
              </a:rPr>
              <a:t>=Normal is to prefer </a:t>
            </a:r>
            <a:r>
              <a:rPr lang="en-GB" sz="1800" b="1">
                <a:solidFill>
                  <a:srgbClr val="38761D"/>
                </a:solidFill>
              </a:rPr>
              <a:t>basic “clean food”</a:t>
            </a:r>
            <a:endParaRPr lang="en-GB" sz="1800" b="1">
              <a:solidFill>
                <a:srgbClr val="38761D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0" y="0"/>
            <a:ext cx="8832300" cy="33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6000"/>
              <a:buFont typeface="Arial" panose="020B0604020202020204"/>
              <a:buNone/>
            </a:pPr>
            <a:r>
              <a:rPr lang="en-GB" sz="2400" b="1"/>
              <a:t>AGEs: Advanced Glycation End Products</a:t>
            </a:r>
            <a:endParaRPr lang="en-GB" sz="2400" b="1"/>
          </a:p>
        </p:txBody>
      </p:sp>
      <p:sp>
        <p:nvSpPr>
          <p:cNvPr id="215" name="Shape 215"/>
          <p:cNvSpPr txBox="1"/>
          <p:nvPr>
            <p:ph type="body" idx="1"/>
          </p:nvPr>
        </p:nvSpPr>
        <p:spPr>
          <a:xfrm>
            <a:off x="0" y="595825"/>
            <a:ext cx="9091800" cy="454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b="1">
                <a:solidFill>
                  <a:srgbClr val="7F6000"/>
                </a:solidFill>
              </a:rPr>
              <a:t>Browning products (glycotoxins) </a:t>
            </a:r>
            <a:r>
              <a:rPr lang="en-GB">
                <a:solidFill>
                  <a:schemeClr val="dk1"/>
                </a:solidFill>
              </a:rPr>
              <a:t>due to the Maillard reaction [10]</a:t>
            </a:r>
            <a:endParaRPr lang="en-GB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Reducing</a:t>
            </a:r>
            <a:r>
              <a:rPr lang="en-GB" b="1">
                <a:solidFill>
                  <a:schemeClr val="dk1"/>
                </a:solidFill>
                <a:hlinkClick r:id="rId1"/>
              </a:rPr>
              <a:t> sugars</a:t>
            </a:r>
            <a:r>
              <a:rPr lang="en-GB">
                <a:solidFill>
                  <a:schemeClr val="dk1"/>
                </a:solidFill>
              </a:rPr>
              <a:t> spontaneously </a:t>
            </a:r>
            <a:r>
              <a:rPr lang="en-GB" b="1">
                <a:solidFill>
                  <a:schemeClr val="dk1"/>
                </a:solidFill>
              </a:rPr>
              <a:t>react</a:t>
            </a:r>
            <a:r>
              <a:rPr lang="en-GB">
                <a:solidFill>
                  <a:schemeClr val="dk1"/>
                </a:solidFill>
              </a:rPr>
              <a:t> with: 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aminopeptides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L</a:t>
            </a:r>
            <a:r>
              <a:rPr lang="en-GB">
                <a:solidFill>
                  <a:schemeClr val="dk1"/>
                </a:solidFill>
                <a:hlinkClick r:id="rId2"/>
              </a:rPr>
              <a:t>ipids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nucleic acids [10]</a:t>
            </a:r>
            <a:endParaRPr lang="en-GB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By diffusion 10–30%  in the circulation 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 b="1">
                <a:solidFill>
                  <a:schemeClr val="dk1"/>
                </a:solidFill>
              </a:rPr>
              <a:t>correlation with inflammatory markers in healthy:</a:t>
            </a:r>
            <a:r>
              <a:rPr lang="en-GB">
                <a:solidFill>
                  <a:schemeClr val="dk1"/>
                </a:solidFill>
              </a:rPr>
              <a:t> TNFα, IL -6, CRP [26]</a:t>
            </a:r>
            <a:endParaRPr lang="en-GB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FF"/>
                </a:solidFill>
              </a:rPr>
              <a:t>Eliminated by: </a:t>
            </a:r>
            <a:endParaRPr lang="en-GB" b="1">
              <a:solidFill>
                <a:srgbClr val="0000FF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 b="1">
                <a:solidFill>
                  <a:srgbClr val="0000FF"/>
                </a:solidFill>
              </a:rPr>
              <a:t>hepatic</a:t>
            </a:r>
            <a:r>
              <a:rPr lang="en-GB">
                <a:solidFill>
                  <a:schemeClr val="dk1"/>
                </a:solidFill>
              </a:rPr>
              <a:t> sinusoidal Kupffer and </a:t>
            </a:r>
            <a:r>
              <a:rPr lang="en-GB" b="1">
                <a:solidFill>
                  <a:schemeClr val="dk1"/>
                </a:solidFill>
              </a:rPr>
              <a:t>endothelial</a:t>
            </a:r>
            <a:r>
              <a:rPr lang="en-GB">
                <a:solidFill>
                  <a:schemeClr val="dk1"/>
                </a:solidFill>
              </a:rPr>
              <a:t> cells [10]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 b="1">
                <a:solidFill>
                  <a:srgbClr val="0000FF"/>
                </a:solidFill>
              </a:rPr>
              <a:t>urinary excretion</a:t>
            </a:r>
            <a:r>
              <a:rPr lang="en-GB">
                <a:solidFill>
                  <a:schemeClr val="dk1"/>
                </a:solidFill>
              </a:rPr>
              <a:t> of AGEs [10]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intracellular degradation:  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 b="1">
                <a:solidFill>
                  <a:srgbClr val="0000FF"/>
                </a:solidFill>
              </a:rPr>
              <a:t>glutathione-dependent</a:t>
            </a:r>
            <a:r>
              <a:rPr lang="en-GB" sz="1800">
                <a:solidFill>
                  <a:schemeClr val="dk1"/>
                </a:solidFill>
              </a:rPr>
              <a:t> glyoxalase system (glyoxalase (Glo) I and II)  [26]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fructosamine kinases -  break Amadori products [26]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2850" y="2137149"/>
            <a:ext cx="5272351" cy="30063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>
            <p:ph type="title"/>
          </p:nvPr>
        </p:nvSpPr>
        <p:spPr>
          <a:xfrm>
            <a:off x="277925" y="2508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Intestinal barrier - importance</a:t>
            </a:r>
            <a:endParaRPr lang="en-GB"/>
          </a:p>
        </p:txBody>
      </p:sp>
      <p:sp>
        <p:nvSpPr>
          <p:cNvPr id="62" name="Shape 62"/>
          <p:cNvSpPr txBox="1"/>
          <p:nvPr>
            <p:ph type="body" idx="1"/>
          </p:nvPr>
        </p:nvSpPr>
        <p:spPr>
          <a:xfrm>
            <a:off x="128050" y="965350"/>
            <a:ext cx="4922400" cy="101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100">
                <a:solidFill>
                  <a:schemeClr val="dk1"/>
                </a:solidFill>
              </a:rPr>
              <a:t>Most extensive and important mucosal surface of body</a:t>
            </a:r>
            <a:endParaRPr lang="en-GB" sz="1100">
              <a:solidFill>
                <a:schemeClr val="dk1"/>
              </a:solidFill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100">
                <a:solidFill>
                  <a:schemeClr val="dk1"/>
                </a:solidFill>
              </a:rPr>
              <a:t>surface of about 400 m2 </a:t>
            </a:r>
            <a:endParaRPr lang="en-GB" sz="1100">
              <a:solidFill>
                <a:schemeClr val="dk1"/>
              </a:solidFill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100">
                <a:solidFill>
                  <a:schemeClr val="dk1"/>
                </a:solidFill>
              </a:rPr>
              <a:t>Cca 40% of the body’s energy expenditure [10]</a:t>
            </a:r>
            <a:endParaRPr lang="en-GB" sz="1100">
              <a:solidFill>
                <a:schemeClr val="dk1"/>
              </a:solidFill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100">
                <a:solidFill>
                  <a:schemeClr val="dk1"/>
                </a:solidFill>
              </a:rPr>
              <a:t>Single layer of cells - selective filter and  permeability  </a:t>
            </a:r>
            <a:endParaRPr lang="en-GB" sz="110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 </a:t>
            </a:r>
            <a:endParaRPr lang="en-GB" sz="11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pic>
        <p:nvPicPr>
          <p:cNvPr id="63" name="Shape 6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177100" y="0"/>
            <a:ext cx="3966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7279450" y="1757600"/>
            <a:ext cx="1798500" cy="176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endParaRPr sz="11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100">
                <a:solidFill>
                  <a:schemeClr val="dk1"/>
                </a:solidFill>
              </a:rPr>
              <a:t>Immunity cells: </a:t>
            </a:r>
            <a:endParaRPr lang="en-GB" sz="1100">
              <a:solidFill>
                <a:schemeClr val="dk1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100">
                <a:solidFill>
                  <a:schemeClr val="dk1"/>
                </a:solidFill>
              </a:rPr>
              <a:t>Intraepithelial lymphocytes (GALT)</a:t>
            </a:r>
            <a:endParaRPr lang="en-GB" sz="1100">
              <a:solidFill>
                <a:schemeClr val="dk1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100">
                <a:solidFill>
                  <a:schemeClr val="dk1"/>
                </a:solidFill>
              </a:rPr>
              <a:t>M-cells</a:t>
            </a:r>
            <a:endParaRPr lang="en-GB" sz="1100">
              <a:solidFill>
                <a:schemeClr val="dk1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100">
                <a:solidFill>
                  <a:schemeClr val="dk1"/>
                </a:solidFill>
              </a:rPr>
              <a:t>Dendritic cells </a:t>
            </a:r>
            <a:endParaRPr lang="en-GB"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 descr="2017-03-11_19-37_PubMed Central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9" cy="5112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Shape 221"/>
          <p:cNvCxnSpPr/>
          <p:nvPr/>
        </p:nvCxnSpPr>
        <p:spPr>
          <a:xfrm rot="10800000" flipH="1">
            <a:off x="2450575" y="4773050"/>
            <a:ext cx="912000" cy="7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2" name="Shape 222"/>
          <p:cNvSpPr txBox="1"/>
          <p:nvPr/>
        </p:nvSpPr>
        <p:spPr>
          <a:xfrm>
            <a:off x="3739650" y="3363350"/>
            <a:ext cx="2253900" cy="3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 </a:t>
            </a:r>
            <a:r>
              <a:rPr lang="en-GB">
                <a:solidFill>
                  <a:srgbClr val="990000"/>
                </a:solidFill>
              </a:rPr>
              <a:t> Irreversible reaction</a:t>
            </a:r>
            <a:endParaRPr lang="en-GB">
              <a:solidFill>
                <a:srgbClr val="990000"/>
              </a:solidFill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573525" y="3167375"/>
            <a:ext cx="4342200" cy="50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200">
                <a:solidFill>
                  <a:srgbClr val="38761D"/>
                </a:solidFill>
              </a:rPr>
              <a:t>High content in collagen</a:t>
            </a:r>
            <a:endParaRPr lang="en-GB" sz="1200">
              <a:solidFill>
                <a:srgbClr val="38761D"/>
              </a:solidFill>
            </a:endParaRPr>
          </a:p>
        </p:txBody>
      </p:sp>
      <p:cxnSp>
        <p:nvCxnSpPr>
          <p:cNvPr id="224" name="Shape 224"/>
          <p:cNvCxnSpPr/>
          <p:nvPr/>
        </p:nvCxnSpPr>
        <p:spPr>
          <a:xfrm rot="10800000">
            <a:off x="1960625" y="1983825"/>
            <a:ext cx="7500" cy="12966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5" name="Shape 225"/>
          <p:cNvSpPr txBox="1"/>
          <p:nvPr/>
        </p:nvSpPr>
        <p:spPr>
          <a:xfrm>
            <a:off x="6460975" y="2126525"/>
            <a:ext cx="2682900" cy="85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Further oxidation, dehydration, polymerisation and oxidative breakdown reactions = </a:t>
            </a:r>
            <a:r>
              <a:rPr lang="en-GB">
                <a:solidFill>
                  <a:srgbClr val="990000"/>
                </a:solidFill>
              </a:rPr>
              <a:t>numerous other AGEs:</a:t>
            </a:r>
            <a:endParaRPr lang="en-GB">
              <a:solidFill>
                <a:srgbClr val="990000"/>
              </a:solidFill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6581700" y="1187300"/>
            <a:ext cx="2607600" cy="85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</a:rPr>
              <a:t>Oxygen,ROS and redox active transition metals accelerate AGE formation</a:t>
            </a:r>
            <a:endParaRPr lang="en-GB">
              <a:solidFill>
                <a:srgbClr val="0000FF"/>
              </a:solidFill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6627000" y="2941200"/>
            <a:ext cx="2517000" cy="165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04800" rtl="0">
              <a:spcBef>
                <a:spcPts val="0"/>
              </a:spcBef>
              <a:buClr>
                <a:srgbClr val="990000"/>
              </a:buClr>
              <a:buSzPct val="100000"/>
              <a:buChar char="●"/>
            </a:pPr>
            <a:r>
              <a:rPr lang="en-GB" sz="1200">
                <a:solidFill>
                  <a:srgbClr val="990000"/>
                </a:solidFill>
              </a:rPr>
              <a:t>Carboxymethyllysine (CML) </a:t>
            </a:r>
            <a:endParaRPr lang="en-GB" sz="1200">
              <a:solidFill>
                <a:srgbClr val="990000"/>
              </a:solidFill>
            </a:endParaRPr>
          </a:p>
          <a:p>
            <a:pPr marL="457200" lvl="0" indent="-3048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-GB" sz="1200">
                <a:solidFill>
                  <a:srgbClr val="990000"/>
                </a:solidFill>
              </a:rPr>
              <a:t>Pentosidine </a:t>
            </a:r>
            <a:endParaRPr lang="en-GB" sz="1200">
              <a:solidFill>
                <a:srgbClr val="990000"/>
              </a:solidFill>
            </a:endParaRPr>
          </a:p>
          <a:p>
            <a:pPr marL="457200" lvl="0" indent="-3048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-GB" sz="1200">
                <a:solidFill>
                  <a:srgbClr val="990000"/>
                </a:solidFill>
              </a:rPr>
              <a:t>Pyrraline   </a:t>
            </a:r>
            <a:endParaRPr lang="en-GB" sz="1200">
              <a:solidFill>
                <a:srgbClr val="990000"/>
              </a:solidFill>
            </a:endParaRPr>
          </a:p>
          <a:p>
            <a:pPr marL="457200" lvl="0" indent="-3048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-GB" sz="1200">
                <a:solidFill>
                  <a:srgbClr val="990000"/>
                </a:solidFill>
              </a:rPr>
              <a:t>Methyl-glyoxal (MG)</a:t>
            </a:r>
            <a:endParaRPr lang="en-GB" sz="1200">
              <a:solidFill>
                <a:srgbClr val="990000"/>
              </a:solidFill>
            </a:endParaRPr>
          </a:p>
          <a:p>
            <a:pPr marL="457200" lvl="0" indent="-3048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-GB" sz="1200">
                <a:solidFill>
                  <a:srgbClr val="990000"/>
                </a:solidFill>
              </a:rPr>
              <a:t>Glyoxal </a:t>
            </a:r>
            <a:endParaRPr lang="en-GB" sz="1200">
              <a:solidFill>
                <a:srgbClr val="990000"/>
              </a:solidFill>
            </a:endParaRPr>
          </a:p>
          <a:p>
            <a:pPr marL="457200" lvl="0" indent="-3048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-GB" sz="1200">
                <a:solidFill>
                  <a:srgbClr val="990000"/>
                </a:solidFill>
              </a:rPr>
              <a:t>3-deoxyglucosome</a:t>
            </a:r>
            <a:endParaRPr lang="en-GB" sz="1200">
              <a:solidFill>
                <a:srgbClr val="990000"/>
              </a:solidFill>
            </a:endParaRPr>
          </a:p>
          <a:p>
            <a:pPr marL="457200" lvl="0" indent="-3048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-GB" sz="1200">
                <a:solidFill>
                  <a:srgbClr val="990000"/>
                </a:solidFill>
              </a:rPr>
              <a:t>Glucosepane</a:t>
            </a:r>
            <a:endParaRPr lang="en-GB" sz="1200">
              <a:solidFill>
                <a:srgbClr val="990000"/>
              </a:solidFill>
            </a:endParaRPr>
          </a:p>
          <a:p>
            <a:pPr marL="457200" lvl="0" indent="-3048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-GB" sz="1200">
                <a:solidFill>
                  <a:srgbClr val="990000"/>
                </a:solidFill>
              </a:rPr>
              <a:t>Fructose-lysine </a:t>
            </a:r>
            <a:endParaRPr lang="en-GB" sz="1200">
              <a:solidFill>
                <a:srgbClr val="990000"/>
              </a:solidFill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4259975" y="2941200"/>
            <a:ext cx="2464200" cy="30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>
                <a:solidFill>
                  <a:srgbClr val="38761D"/>
                </a:solidFill>
              </a:rPr>
              <a:t>   HbA1c, fructosamine,...</a:t>
            </a:r>
            <a:endParaRPr lang="en-GB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83837" y="0"/>
            <a:ext cx="85763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8991600" cy="57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0" y="0"/>
            <a:ext cx="8520600" cy="44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AGEs</a:t>
            </a:r>
            <a:endParaRPr lang="en-GB" b="1"/>
          </a:p>
        </p:txBody>
      </p:sp>
      <p:sp>
        <p:nvSpPr>
          <p:cNvPr id="244" name="Shape 244"/>
          <p:cNvSpPr txBox="1"/>
          <p:nvPr>
            <p:ph type="body" idx="1"/>
          </p:nvPr>
        </p:nvSpPr>
        <p:spPr>
          <a:xfrm>
            <a:off x="0" y="443700"/>
            <a:ext cx="9144000" cy="465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000"/>
              <a:buFont typeface="Arial" panose="020B0604020202020204"/>
              <a:buNone/>
            </a:pPr>
            <a:r>
              <a:rPr lang="en-GB" sz="1600" b="1">
                <a:solidFill>
                  <a:srgbClr val="990000"/>
                </a:solidFill>
              </a:rPr>
              <a:t>Dietary AGEs add to those synthesized endogenously</a:t>
            </a:r>
            <a:r>
              <a:rPr lang="en-GB" sz="1200" b="1">
                <a:solidFill>
                  <a:schemeClr val="dk1"/>
                </a:solidFill>
              </a:rPr>
              <a:t> (high glycaemia) [10] (esp. In x kidney function)</a:t>
            </a:r>
            <a:endParaRPr lang="en-GB" sz="1200" b="1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binding with cell surface receptors [26]</a:t>
            </a:r>
            <a:endParaRPr lang="en-GB" sz="160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cross-linking with </a:t>
            </a:r>
            <a:r>
              <a:rPr lang="en-GB" sz="1600" b="1">
                <a:solidFill>
                  <a:schemeClr val="dk1"/>
                </a:solidFill>
              </a:rPr>
              <a:t>body proteins - altering their structure and function  </a:t>
            </a:r>
            <a:r>
              <a:rPr lang="en-GB" sz="1600">
                <a:solidFill>
                  <a:schemeClr val="dk1"/>
                </a:solidFill>
              </a:rPr>
              <a:t>[25]</a:t>
            </a:r>
            <a:endParaRPr lang="en-GB" sz="160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smoking, sun irradiation, genetics (removal rate) also influence the rate of AGE formation [26]</a:t>
            </a:r>
            <a:endParaRPr lang="en-GB" sz="1600">
              <a:solidFill>
                <a:schemeClr val="dk1"/>
              </a:solidFill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 b="1">
                <a:solidFill>
                  <a:schemeClr val="dk1"/>
                </a:solidFill>
              </a:rPr>
              <a:t>UV irradiation stimulates glycation of elastin in the presence of sugars  [26]</a:t>
            </a:r>
            <a:endParaRPr lang="en-GB" sz="1600" b="1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</a:pPr>
            <a:r>
              <a:rPr lang="en-GB" sz="1600" b="1">
                <a:solidFill>
                  <a:srgbClr val="990000"/>
                </a:solidFill>
              </a:rPr>
              <a:t>diabetes, adipocyte x, insulin resistance </a:t>
            </a:r>
            <a:r>
              <a:rPr lang="en-GB" sz="1000" b="1">
                <a:solidFill>
                  <a:srgbClr val="990000"/>
                </a:solidFill>
              </a:rPr>
              <a:t>[25]</a:t>
            </a:r>
            <a:r>
              <a:rPr lang="en-GB" sz="1600" b="1">
                <a:solidFill>
                  <a:srgbClr val="990000"/>
                </a:solidFill>
              </a:rPr>
              <a:t>, skin aging, atherosclerosis, kidney x </a:t>
            </a:r>
            <a:r>
              <a:rPr lang="en-GB" sz="1000">
                <a:solidFill>
                  <a:srgbClr val="990000"/>
                </a:solidFill>
              </a:rPr>
              <a:t>[25]</a:t>
            </a:r>
            <a:endParaRPr lang="en-GB" sz="1000">
              <a:solidFill>
                <a:srgbClr val="990000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promotes DNA fragmentation and apoptosis in the liver [10]</a:t>
            </a:r>
            <a:endParaRPr lang="en-GB" sz="160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modify the gut microbiota [10]</a:t>
            </a:r>
            <a:endParaRPr lang="en-GB" sz="1600">
              <a:solidFill>
                <a:schemeClr val="dk1"/>
              </a:solidFill>
            </a:endParaRP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 b="1">
                <a:solidFill>
                  <a:srgbClr val="990000"/>
                </a:solidFill>
              </a:rPr>
              <a:t>RAGE-induced</a:t>
            </a:r>
            <a:r>
              <a:rPr lang="en-GB" sz="1600">
                <a:solidFill>
                  <a:schemeClr val="dk1"/>
                </a:solidFill>
              </a:rPr>
              <a:t> activation of NFκB - and RAGE synt. -</a:t>
            </a:r>
            <a:r>
              <a:rPr lang="en-GB" sz="1600">
                <a:solidFill>
                  <a:srgbClr val="990000"/>
                </a:solidFill>
              </a:rPr>
              <a:t> </a:t>
            </a:r>
            <a:r>
              <a:rPr lang="en-GB" sz="1600" b="1">
                <a:solidFill>
                  <a:srgbClr val="990000"/>
                </a:solidFill>
              </a:rPr>
              <a:t>vicious cycle  of proinflammatory signals</a:t>
            </a:r>
            <a:endParaRPr lang="en-GB" sz="1600" b="1">
              <a:solidFill>
                <a:srgbClr val="990000"/>
              </a:solidFill>
            </a:endParaRPr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directly induce oxidative stress by activating  NOX</a:t>
            </a:r>
            <a:endParaRPr lang="en-GB" sz="1600">
              <a:solidFill>
                <a:schemeClr val="dk1"/>
              </a:solidFill>
            </a:endParaRPr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decreasing activity of superoxide dismutase (SOD), catalase and other pathways</a:t>
            </a:r>
            <a:endParaRPr lang="en-GB" sz="1600">
              <a:solidFill>
                <a:schemeClr val="dk1"/>
              </a:solidFill>
            </a:endParaRPr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reducing cellular antioxidant defenses, like GSH and ascorbic acid</a:t>
            </a:r>
            <a:endParaRPr lang="en-GB" sz="1600">
              <a:solidFill>
                <a:schemeClr val="dk1"/>
              </a:solidFill>
            </a:endParaRPr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reduction of GSH leads further to decreased activity of Glo I against methylglyoxal [26]</a:t>
            </a:r>
            <a:endParaRPr lang="en-GB" sz="16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874915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8842379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899160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482436" y="152400"/>
            <a:ext cx="66258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body" idx="1"/>
          </p:nvPr>
        </p:nvSpPr>
        <p:spPr>
          <a:xfrm>
            <a:off x="0" y="0"/>
            <a:ext cx="9057600" cy="17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000"/>
              <a:buFont typeface="Arial" panose="020B0604020202020204"/>
              <a:buNone/>
            </a:pPr>
            <a:r>
              <a:rPr lang="en-GB" sz="1600" b="1">
                <a:solidFill>
                  <a:srgbClr val="1155CC"/>
                </a:solidFill>
              </a:rPr>
              <a:t>Very high temperatures during food processing</a:t>
            </a:r>
            <a:endParaRPr lang="en-GB" sz="1600" b="1">
              <a:solidFill>
                <a:srgbClr val="1155CC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GB" sz="1600" b="1">
                <a:solidFill>
                  <a:srgbClr val="000000"/>
                </a:solidFill>
              </a:rPr>
              <a:t>Denature proteins</a:t>
            </a:r>
            <a:r>
              <a:rPr lang="en-GB" sz="1600">
                <a:solidFill>
                  <a:srgbClr val="000000"/>
                </a:solidFill>
              </a:rPr>
              <a:t> that have lower glycation capacity [10]</a:t>
            </a:r>
            <a:endParaRPr lang="en-GB" sz="1600">
              <a:solidFill>
                <a:srgbClr val="000000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GB" sz="1600" b="1"/>
              <a:t>Protein digestibility - lower</a:t>
            </a:r>
            <a:r>
              <a:rPr lang="en-GB" sz="1600"/>
              <a:t> if the diet is rich in browning products [10]</a:t>
            </a:r>
            <a:endParaRPr lang="en-GB"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GB" sz="1600">
                <a:solidFill>
                  <a:srgbClr val="000000"/>
                </a:solidFill>
              </a:rPr>
              <a:t>Recognition of epitopes by IgE is diminished [10]</a:t>
            </a:r>
            <a:endParaRPr lang="en-GB" sz="1600">
              <a:solidFill>
                <a:srgbClr val="000000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GB" sz="1600" b="1">
                <a:solidFill>
                  <a:srgbClr val="990000"/>
                </a:solidFill>
              </a:rPr>
              <a:t>Glycation</a:t>
            </a:r>
            <a:r>
              <a:rPr lang="en-GB" sz="1600" b="1">
                <a:solidFill>
                  <a:srgbClr val="000000"/>
                </a:solidFill>
              </a:rPr>
              <a:t> of food allergens</a:t>
            </a:r>
            <a:r>
              <a:rPr lang="en-GB" sz="1600">
                <a:solidFill>
                  <a:srgbClr val="000000"/>
                </a:solidFill>
              </a:rPr>
              <a:t> increases T-cell immunogenicity of food allergens [10]</a:t>
            </a:r>
            <a:endParaRPr lang="en-GB" sz="1600">
              <a:solidFill>
                <a:srgbClr val="000000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GB" sz="1600">
                <a:solidFill>
                  <a:srgbClr val="000000"/>
                </a:solidFill>
              </a:rPr>
              <a:t>In 30% of humans IgE  against processed food higher </a:t>
            </a:r>
            <a:r>
              <a:rPr lang="en-GB" sz="1600"/>
              <a:t>than</a:t>
            </a:r>
            <a:r>
              <a:rPr lang="en-GB" sz="1600">
                <a:solidFill>
                  <a:srgbClr val="000000"/>
                </a:solidFill>
              </a:rPr>
              <a:t> raw food antigens [10]</a:t>
            </a:r>
            <a:endParaRPr lang="en-GB" sz="16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70" name="Shape 270"/>
          <p:cNvSpPr txBox="1"/>
          <p:nvPr/>
        </p:nvSpPr>
        <p:spPr>
          <a:xfrm>
            <a:off x="22350" y="1821300"/>
            <a:ext cx="9035400" cy="20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9000"/>
              <a:buFont typeface="Arial" panose="020B0604020202020204"/>
              <a:buNone/>
            </a:pPr>
            <a:r>
              <a:rPr lang="en-GB" sz="1600" b="1">
                <a:solidFill>
                  <a:srgbClr val="0000FF"/>
                </a:solidFill>
              </a:rPr>
              <a:t>Dry heat</a:t>
            </a:r>
            <a:r>
              <a:rPr lang="en-GB" sz="1600">
                <a:solidFill>
                  <a:schemeClr val="dk1"/>
                </a:solidFill>
              </a:rPr>
              <a:t>  - new dAGE formation by &gt;10- to 100-fold above the uncooked across all foods [25]</a:t>
            </a:r>
            <a:endParaRPr lang="en-GB" sz="16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9000"/>
              <a:buFont typeface="Arial" panose="020B0604020202020204"/>
              <a:buNone/>
            </a:pPr>
            <a:r>
              <a:rPr lang="en-GB" sz="1600" b="1">
                <a:solidFill>
                  <a:srgbClr val="0000FF"/>
                </a:solidFill>
              </a:rPr>
              <a:t>Broiling (225°C) and deep-frying (180°C), oven-frying (230°C)</a:t>
            </a:r>
            <a:r>
              <a:rPr lang="en-GB" sz="1600">
                <a:solidFill>
                  <a:srgbClr val="0000FF"/>
                </a:solidFill>
              </a:rPr>
              <a:t> </a:t>
            </a:r>
            <a:r>
              <a:rPr lang="en-GB" sz="1600">
                <a:solidFill>
                  <a:schemeClr val="dk1"/>
                </a:solidFill>
              </a:rPr>
              <a:t>- more AGEs than roasting [10] </a:t>
            </a:r>
            <a:endParaRPr lang="en-GB" sz="1600">
              <a:solidFill>
                <a:schemeClr val="dk1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crackers, chips, and cookies - addition of ingredients:</a:t>
            </a:r>
            <a:r>
              <a:rPr lang="en-GB" sz="1600" b="1">
                <a:solidFill>
                  <a:schemeClr val="dk1"/>
                </a:solidFill>
              </a:rPr>
              <a:t> butter, oil, cheese, eggs, and nuts before dry-heat </a:t>
            </a:r>
            <a:r>
              <a:rPr lang="en-GB" sz="1600">
                <a:solidFill>
                  <a:schemeClr val="dk1"/>
                </a:solidFill>
              </a:rPr>
              <a:t>processing substantially accelerate dAGE generation </a:t>
            </a:r>
            <a:endParaRPr lang="en-GB" sz="1600">
              <a:solidFill>
                <a:schemeClr val="dk1"/>
              </a:solidFill>
            </a:endParaRPr>
          </a:p>
          <a:p>
            <a:pPr marL="1371600" lvl="1" indent="-330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far below those present in meats, but also health hazard</a:t>
            </a:r>
            <a:endParaRPr lang="en-GB" sz="16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9000"/>
              <a:buFont typeface="Arial" panose="020B0604020202020204"/>
              <a:buNone/>
            </a:pPr>
            <a:r>
              <a:rPr lang="en-GB" sz="1600" b="1">
                <a:solidFill>
                  <a:srgbClr val="0000FF"/>
                </a:solidFill>
              </a:rPr>
              <a:t>Roasting (177°C)</a:t>
            </a:r>
            <a:r>
              <a:rPr lang="en-GB" sz="1600">
                <a:solidFill>
                  <a:srgbClr val="0000FF"/>
                </a:solidFill>
              </a:rPr>
              <a:t> </a:t>
            </a:r>
            <a:r>
              <a:rPr lang="en-GB" sz="1600">
                <a:solidFill>
                  <a:schemeClr val="dk1"/>
                </a:solidFill>
              </a:rPr>
              <a:t>increases allergenicity of peanuts, soya beans [10]</a:t>
            </a:r>
            <a:endParaRPr lang="en-GB" sz="16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9000"/>
              <a:buFont typeface="Arial" panose="020B0604020202020204"/>
              <a:buNone/>
            </a:pPr>
            <a:r>
              <a:rPr lang="en-GB" sz="1600" b="1">
                <a:solidFill>
                  <a:srgbClr val="0000FF"/>
                </a:solidFill>
              </a:rPr>
              <a:t>Microwaving</a:t>
            </a:r>
            <a:r>
              <a:rPr lang="en-GB" sz="1600">
                <a:solidFill>
                  <a:schemeClr val="dk1"/>
                </a:solidFill>
              </a:rPr>
              <a:t> - did not raise dAGE as other dry heat cooking methods (6 min less)</a:t>
            </a:r>
            <a:endParaRPr lang="en-GB" sz="16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71" name="Shape 271"/>
          <p:cNvSpPr txBox="1"/>
          <p:nvPr/>
        </p:nvSpPr>
        <p:spPr>
          <a:xfrm>
            <a:off x="15100" y="3822700"/>
            <a:ext cx="9035400" cy="8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9000"/>
              <a:buFont typeface="Arial" panose="020B0604020202020204"/>
              <a:buNone/>
            </a:pPr>
            <a:r>
              <a:rPr lang="en-GB" sz="1600" b="1">
                <a:solidFill>
                  <a:srgbClr val="0000FF"/>
                </a:solidFill>
              </a:rPr>
              <a:t>Poached or steamed</a:t>
            </a:r>
            <a:r>
              <a:rPr lang="en-GB" sz="1600">
                <a:solidFill>
                  <a:srgbClr val="0000FF"/>
                </a:solidFill>
              </a:rPr>
              <a:t> </a:t>
            </a:r>
            <a:r>
              <a:rPr lang="en-GB" sz="1600">
                <a:solidFill>
                  <a:schemeClr val="dk1"/>
                </a:solidFill>
              </a:rPr>
              <a:t>chicken = less than 1/4 the dAGEs of roasted or broiled chicken [25]</a:t>
            </a:r>
            <a:endParaRPr lang="en-GB" sz="16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9000"/>
              <a:buFont typeface="Arial" panose="020B0604020202020204"/>
              <a:buNone/>
            </a:pPr>
            <a:r>
              <a:rPr lang="en-GB" sz="1600" b="1">
                <a:solidFill>
                  <a:srgbClr val="0000FF"/>
                </a:solidFill>
              </a:rPr>
              <a:t>Boiling (100°C)</a:t>
            </a:r>
            <a:r>
              <a:rPr lang="en-GB" sz="1600">
                <a:solidFill>
                  <a:schemeClr val="dk1"/>
                </a:solidFill>
              </a:rPr>
              <a:t> least amount of glycated compounds   [10]</a:t>
            </a:r>
            <a:endParaRPr lang="en-GB" sz="16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0" y="-335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7000"/>
              <a:buFont typeface="Arial" panose="020B0604020202020204"/>
              <a:buNone/>
            </a:pPr>
            <a:r>
              <a:rPr lang="en-GB" sz="3000" b="1">
                <a:solidFill>
                  <a:srgbClr val="38761D"/>
                </a:solidFill>
              </a:rPr>
              <a:t>Safest cooking method</a:t>
            </a:r>
            <a:endParaRPr lang="en-GB" sz="3000" b="1">
              <a:solidFill>
                <a:srgbClr val="38761D"/>
              </a:solidFill>
            </a:endParaRPr>
          </a:p>
        </p:txBody>
      </p:sp>
      <p:sp>
        <p:nvSpPr>
          <p:cNvPr id="277" name="Shape 277"/>
          <p:cNvSpPr txBox="1"/>
          <p:nvPr>
            <p:ph type="body" idx="1"/>
          </p:nvPr>
        </p:nvSpPr>
        <p:spPr>
          <a:xfrm>
            <a:off x="116625" y="617575"/>
            <a:ext cx="87156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38761D"/>
                </a:solidFill>
              </a:rPr>
              <a:t>Boiling (moist heat)</a:t>
            </a:r>
            <a:endParaRPr lang="en-GB" b="1">
              <a:solidFill>
                <a:srgbClr val="38761D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</a:pPr>
            <a:r>
              <a:rPr lang="en-GB" b="1">
                <a:solidFill>
                  <a:srgbClr val="38761D"/>
                </a:solidFill>
              </a:rPr>
              <a:t>shorter times </a:t>
            </a:r>
            <a:endParaRPr lang="en-GB" b="1">
              <a:solidFill>
                <a:srgbClr val="38761D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</a:pPr>
            <a:r>
              <a:rPr lang="en-GB" b="1">
                <a:solidFill>
                  <a:srgbClr val="38761D"/>
                </a:solidFill>
              </a:rPr>
              <a:t>lower temperatures [10]</a:t>
            </a:r>
            <a:endParaRPr lang="en-GB" b="1">
              <a:solidFill>
                <a:srgbClr val="38761D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38761D"/>
                </a:solidFill>
              </a:rPr>
              <a:t>Low or acidic pH </a:t>
            </a:r>
            <a:endParaRPr lang="en-GB" b="1">
              <a:solidFill>
                <a:srgbClr val="38761D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chemeClr val="dk1"/>
                </a:solidFill>
              </a:rPr>
              <a:t>arrests AGE development:</a:t>
            </a:r>
            <a:r>
              <a:rPr lang="en-GB" b="1">
                <a:solidFill>
                  <a:srgbClr val="38761D"/>
                </a:solidFill>
              </a:rPr>
              <a:t> lemon juice, vinegar marinades</a:t>
            </a:r>
            <a:r>
              <a:rPr lang="en-GB">
                <a:solidFill>
                  <a:schemeClr val="dk1"/>
                </a:solidFill>
              </a:rPr>
              <a:t> [25]</a:t>
            </a:r>
            <a:endParaRPr lang="en-GB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38761D"/>
                </a:solidFill>
              </a:rPr>
              <a:t>Type of oil</a:t>
            </a:r>
            <a:r>
              <a:rPr lang="en-GB">
                <a:solidFill>
                  <a:srgbClr val="38761D"/>
                </a:solidFill>
              </a:rPr>
              <a:t>:</a:t>
            </a:r>
            <a:r>
              <a:rPr lang="en-GB">
                <a:solidFill>
                  <a:schemeClr val="dk1"/>
                </a:solidFill>
              </a:rPr>
              <a:t> 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chemeClr val="dk1"/>
                </a:solidFill>
              </a:rPr>
              <a:t>scrambled eggs + cooking spray, margarine, or oil 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 sz="1800">
                <a:solidFill>
                  <a:schemeClr val="dk1"/>
                </a:solidFill>
              </a:rPr>
              <a:t>~50% to 75% </a:t>
            </a:r>
            <a:r>
              <a:rPr lang="en-GB" sz="1800">
                <a:solidFill>
                  <a:srgbClr val="38761D"/>
                </a:solidFill>
              </a:rPr>
              <a:t>less dAGEs than butter </a:t>
            </a:r>
            <a:endParaRPr lang="en-GB" sz="1800">
              <a:solidFill>
                <a:srgbClr val="38761D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38761D"/>
                </a:solidFill>
              </a:rPr>
              <a:t>Antioxidants and vitamins</a:t>
            </a:r>
            <a:r>
              <a:rPr lang="en-GB">
                <a:solidFill>
                  <a:schemeClr val="dk1"/>
                </a:solidFill>
              </a:rPr>
              <a:t> 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may diminish new AGE formation [25]</a:t>
            </a:r>
            <a:endParaRPr lang="en-GB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Materials used 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contact with metals may stimulate AGEs formation</a:t>
            </a:r>
            <a:endParaRPr lang="en-GB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0" y="0"/>
            <a:ext cx="8520600" cy="39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Intestinal barrier consists of:</a:t>
            </a:r>
            <a:endParaRPr lang="en-GB"/>
          </a:p>
        </p:txBody>
      </p:sp>
      <p:sp>
        <p:nvSpPr>
          <p:cNvPr id="70" name="Shape 70"/>
          <p:cNvSpPr txBox="1"/>
          <p:nvPr>
            <p:ph type="body" idx="1"/>
          </p:nvPr>
        </p:nvSpPr>
        <p:spPr>
          <a:xfrm>
            <a:off x="0" y="391800"/>
            <a:ext cx="9094800" cy="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</a:rPr>
              <a:t>Vascular </a:t>
            </a:r>
            <a:r>
              <a:rPr lang="en-GB" sz="1100">
                <a:solidFill>
                  <a:schemeClr val="dk1"/>
                </a:solidFill>
              </a:rPr>
              <a:t>endothelium, lamina propria</a:t>
            </a:r>
            <a:endParaRPr lang="en-GB"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286849" y="1156750"/>
            <a:ext cx="3857149" cy="39497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0" y="657550"/>
            <a:ext cx="5003400" cy="9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GB" sz="1100" b="1">
                <a:solidFill>
                  <a:schemeClr val="dk1"/>
                </a:solidFill>
              </a:rPr>
              <a:t>Epithelial </a:t>
            </a:r>
            <a:r>
              <a:rPr lang="en-GB" sz="1100">
                <a:solidFill>
                  <a:schemeClr val="dk1"/>
                </a:solidFill>
              </a:rPr>
              <a:t>cell lining </a:t>
            </a:r>
            <a:endParaRPr lang="en-GB" sz="1100">
              <a:solidFill>
                <a:schemeClr val="dk1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100">
                <a:solidFill>
                  <a:schemeClr val="dk1"/>
                </a:solidFill>
              </a:rPr>
              <a:t>lipid bilayer membrane</a:t>
            </a:r>
            <a:endParaRPr lang="en-GB" sz="1100">
              <a:solidFill>
                <a:schemeClr val="dk1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100">
                <a:solidFill>
                  <a:schemeClr val="dk1"/>
                </a:solidFill>
              </a:rPr>
              <a:t>membrane transport systems - Aqueous pores, endocytosis - lipophilic </a:t>
            </a:r>
            <a:endParaRPr lang="en-GB" sz="1100">
              <a:solidFill>
                <a:schemeClr val="dk1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100">
                <a:solidFill>
                  <a:schemeClr val="dk1"/>
                </a:solidFill>
              </a:rPr>
              <a:t>autophagocytosis, regeneration, cell shedding</a:t>
            </a:r>
            <a:endParaRPr lang="en-GB" sz="1100">
              <a:solidFill>
                <a:schemeClr val="dk1"/>
              </a:solidFill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-33020" y="1551940"/>
            <a:ext cx="5228590" cy="2410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GB" sz="1100" b="1">
                <a:solidFill>
                  <a:schemeClr val="dk1"/>
                </a:solidFill>
              </a:rPr>
              <a:t>Intercellular connections</a:t>
            </a:r>
            <a:r>
              <a:rPr lang="en-GB" sz="1100">
                <a:solidFill>
                  <a:schemeClr val="dk1"/>
                </a:solidFill>
              </a:rPr>
              <a:t> - Paracellular permeability</a:t>
            </a:r>
            <a:endParaRPr lang="en-GB"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100">
                <a:solidFill>
                  <a:schemeClr val="dk1"/>
                </a:solidFill>
              </a:rPr>
              <a:t>zonulae occludentes - tight junctions (TJs)</a:t>
            </a:r>
            <a:endParaRPr lang="en-GB"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GB" sz="1100">
                <a:solidFill>
                  <a:schemeClr val="dk1"/>
                </a:solidFill>
              </a:rPr>
              <a:t>Transmembrane proteins - Fibrils</a:t>
            </a:r>
            <a:endParaRPr lang="en-GB" sz="1100"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00000"/>
              <a:buChar char="■"/>
            </a:pPr>
            <a:r>
              <a:rPr lang="en-GB" sz="1100">
                <a:solidFill>
                  <a:schemeClr val="dk1"/>
                </a:solidFill>
              </a:rPr>
              <a:t>Occludin, Claudins</a:t>
            </a:r>
            <a:endParaRPr lang="en-GB"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7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100000"/>
              <a:buChar char="○"/>
            </a:pPr>
            <a:r>
              <a:rPr lang="en-GB" sz="1100">
                <a:solidFill>
                  <a:schemeClr val="dk1"/>
                </a:solidFill>
              </a:rPr>
              <a:t>Intracellular proteins</a:t>
            </a:r>
            <a:endParaRPr lang="en-GB" sz="1100"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00000"/>
              <a:buChar char="■"/>
            </a:pPr>
            <a:r>
              <a:rPr lang="en-GB" sz="1100">
                <a:solidFill>
                  <a:schemeClr val="dk1"/>
                </a:solidFill>
              </a:rPr>
              <a:t>Tricelluin, ZO-1, ZO-2, ZO-3, Myosin light chain (MLC)</a:t>
            </a:r>
            <a:endParaRPr lang="en-GB"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100">
                <a:solidFill>
                  <a:schemeClr val="dk1"/>
                </a:solidFill>
              </a:rPr>
              <a:t>zonulae adherentes - adherence junctions (Ajs)</a:t>
            </a:r>
            <a:endParaRPr lang="en-GB"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GB" sz="1100">
                <a:solidFill>
                  <a:schemeClr val="dk1"/>
                </a:solidFill>
              </a:rPr>
              <a:t>Junctional adhesion molec. (JAM) = Coxsackie + adenovirus receptor</a:t>
            </a:r>
            <a:endParaRPr lang="en-GB" sz="1100">
              <a:solidFill>
                <a:schemeClr val="dk1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100">
                <a:solidFill>
                  <a:schemeClr val="dk1"/>
                </a:solidFill>
              </a:rPr>
              <a:t>maculae adherentes - desmosomes</a:t>
            </a:r>
            <a:endParaRPr lang="en-GB" sz="1100">
              <a:solidFill>
                <a:schemeClr val="dk1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100">
                <a:solidFill>
                  <a:schemeClr val="dk1"/>
                </a:solidFill>
              </a:rPr>
              <a:t>gap junctions - Cell-cell adhesion and intercellular communication [11]</a:t>
            </a:r>
            <a:endParaRPr lang="en-GB" sz="1100">
              <a:solidFill>
                <a:schemeClr val="dk1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100">
                <a:solidFill>
                  <a:schemeClr val="dk1"/>
                </a:solidFill>
              </a:rPr>
              <a:t>paracellular pores </a:t>
            </a:r>
            <a:endParaRPr lang="en-GB" sz="1100">
              <a:solidFill>
                <a:schemeClr val="dk1"/>
              </a:solidFill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0" y="4479290"/>
            <a:ext cx="5474970" cy="2959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GB" sz="1100" b="1">
                <a:solidFill>
                  <a:schemeClr val="dk1"/>
                </a:solidFill>
              </a:rPr>
              <a:t>Glycocalyx</a:t>
            </a:r>
            <a:endParaRPr lang="en-GB" sz="1100" b="1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75" name="Shape 75"/>
          <p:cNvSpPr txBox="1"/>
          <p:nvPr/>
        </p:nvSpPr>
        <p:spPr>
          <a:xfrm>
            <a:off x="3703320" y="392100"/>
            <a:ext cx="5344200" cy="55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GB" sz="1100" b="1">
                <a:solidFill>
                  <a:schemeClr val="dk1"/>
                </a:solidFill>
              </a:rPr>
              <a:t>Secretions </a:t>
            </a:r>
            <a:r>
              <a:rPr lang="en-GB" sz="1100">
                <a:solidFill>
                  <a:schemeClr val="dk1"/>
                </a:solidFill>
              </a:rPr>
              <a:t>- mucus layer: Water layer, mucin - MUC2, epithelial enzymes, ALP</a:t>
            </a:r>
            <a:endParaRPr lang="en-GB" sz="1100">
              <a:solidFill>
                <a:schemeClr val="dk1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100">
                <a:solidFill>
                  <a:schemeClr val="dk1"/>
                </a:solidFill>
              </a:rPr>
              <a:t>IgA, defensins (Paneth cells), Trefoil factor 3 (Goblet cells)</a:t>
            </a:r>
            <a:endParaRPr lang="en-GB" sz="1100">
              <a:solidFill>
                <a:schemeClr val="dk1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100">
                <a:solidFill>
                  <a:schemeClr val="dk1"/>
                </a:solidFill>
              </a:rPr>
              <a:t>cytokines, inflammatory mediators</a:t>
            </a:r>
            <a:endParaRPr lang="en-GB" sz="11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76" name="Shape 76"/>
          <p:cNvSpPr txBox="1"/>
          <p:nvPr/>
        </p:nvSpPr>
        <p:spPr>
          <a:xfrm>
            <a:off x="0" y="4649275"/>
            <a:ext cx="5598000" cy="29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100" b="1">
                <a:solidFill>
                  <a:schemeClr val="dk1"/>
                </a:solidFill>
              </a:rPr>
              <a:t>Intraluminal </a:t>
            </a:r>
            <a:r>
              <a:rPr lang="en-GB" sz="1100">
                <a:solidFill>
                  <a:schemeClr val="dk1"/>
                </a:solidFill>
              </a:rPr>
              <a:t>- fiber, chelatators, bile acids, probiotic bacteria</a:t>
            </a:r>
            <a:endParaRPr lang="en-GB" sz="1100">
              <a:solidFill>
                <a:schemeClr val="dk1"/>
              </a:solidFill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-33000" y="4839025"/>
            <a:ext cx="5540700" cy="23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GB" sz="1100" b="1">
                <a:solidFill>
                  <a:schemeClr val="dk1"/>
                </a:solidFill>
              </a:rPr>
              <a:t>Peristaltic movements</a:t>
            </a:r>
            <a:endParaRPr lang="en-GB" sz="1100" b="1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hape 282" descr="2017-03-11_18-10_PubMed Central, Figure- J Am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49300"/>
            <a:ext cx="7529272" cy="50941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6747450" y="1230000"/>
            <a:ext cx="1884600" cy="20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Acidic marinade will help collagens to absorb water and be cleaved… and meat is not hard. </a:t>
            </a:r>
            <a:endParaRPr lang="en-GB" b="1"/>
          </a:p>
        </p:txBody>
      </p:sp>
      <p:cxnSp>
        <p:nvCxnSpPr>
          <p:cNvPr id="284" name="Shape 284"/>
          <p:cNvCxnSpPr/>
          <p:nvPr/>
        </p:nvCxnSpPr>
        <p:spPr>
          <a:xfrm rot="10800000" flipH="1">
            <a:off x="1802300" y="4531825"/>
            <a:ext cx="2261400" cy="7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5" name="Shape 285"/>
          <p:cNvCxnSpPr/>
          <p:nvPr/>
        </p:nvCxnSpPr>
        <p:spPr>
          <a:xfrm rot="10800000" flipH="1">
            <a:off x="618775" y="4667525"/>
            <a:ext cx="1718700" cy="7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body" idx="1"/>
          </p:nvPr>
        </p:nvSpPr>
        <p:spPr>
          <a:xfrm>
            <a:off x="-75" y="54025"/>
            <a:ext cx="9144000" cy="50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AGEs contents in food  </a:t>
            </a:r>
            <a:r>
              <a:rPr lang="en-GB" sz="1000" b="1" u="sng">
                <a:solidFill>
                  <a:schemeClr val="hlink"/>
                </a:solidFill>
                <a:hlinkClick r:id="rId1"/>
              </a:rPr>
              <a:t>https://www.ncbi.nlm.nih.gov/pmc/articles/PMC3704564/table/T1/</a:t>
            </a:r>
            <a:endParaRPr lang="en-GB" sz="1000" b="1" u="sng">
              <a:solidFill>
                <a:schemeClr val="hlink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99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0000"/>
                </a:solidFill>
              </a:rPr>
              <a:t>Animal-derived </a:t>
            </a:r>
            <a:r>
              <a:rPr lang="en-GB" b="1">
                <a:solidFill>
                  <a:srgbClr val="990000"/>
                </a:solidFill>
                <a:hlinkClick r:id="rId2"/>
              </a:rPr>
              <a:t>fat</a:t>
            </a:r>
            <a:r>
              <a:rPr lang="en-GB" b="1">
                <a:solidFill>
                  <a:srgbClr val="990000"/>
                </a:solidFill>
              </a:rPr>
              <a:t> meals </a:t>
            </a:r>
            <a:endParaRPr lang="en-GB" b="1">
              <a:solidFill>
                <a:srgbClr val="990000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more AGEs than low fat meat and carbohydrate-rich meals [vegetable etc]. [10]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 b="1">
                <a:solidFill>
                  <a:srgbClr val="990000"/>
                </a:solidFill>
              </a:rPr>
              <a:t>= not only reducing sugars, but fats are also reactive </a:t>
            </a:r>
            <a:endParaRPr lang="en-GB" b="1">
              <a:solidFill>
                <a:srgbClr val="990000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 b="1">
                <a:solidFill>
                  <a:srgbClr val="990000"/>
                </a:solidFill>
              </a:rPr>
              <a:t>= deadly combination in animals </a:t>
            </a:r>
            <a:endParaRPr lang="en-GB" sz="1800" b="1">
              <a:solidFill>
                <a:srgbClr val="99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Intracellular: 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highly reactive </a:t>
            </a:r>
            <a:r>
              <a:rPr lang="en-GB" sz="1800" b="1">
                <a:solidFill>
                  <a:schemeClr val="dk1"/>
                </a:solidFill>
              </a:rPr>
              <a:t>amino-lipids </a:t>
            </a:r>
            <a:endParaRPr lang="en-GB" sz="1800" b="1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 b="1">
                <a:solidFill>
                  <a:schemeClr val="dk1"/>
                </a:solidFill>
              </a:rPr>
              <a:t>reducing sugars (fructose,   glucose-6-phosphate, glucose, … )</a:t>
            </a:r>
            <a:r>
              <a:rPr lang="en-GB" sz="1800">
                <a:solidFill>
                  <a:schemeClr val="dk1"/>
                </a:solidFill>
              </a:rPr>
              <a:t> 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</a:pPr>
            <a:r>
              <a:rPr lang="en-GB" sz="1800" b="1">
                <a:solidFill>
                  <a:srgbClr val="990000"/>
                </a:solidFill>
              </a:rPr>
              <a:t>= why butter [from milk full of lactose] can be a bigger problem than oils</a:t>
            </a:r>
            <a:endParaRPr lang="en-GB" sz="1800" b="1">
              <a:solidFill>
                <a:srgbClr val="990000"/>
              </a:solidFill>
            </a:endParaRPr>
          </a:p>
          <a:p>
            <a: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</a:pPr>
            <a:r>
              <a:rPr lang="en-GB" sz="1800">
                <a:solidFill>
                  <a:srgbClr val="38761D"/>
                </a:solidFill>
              </a:rPr>
              <a:t>Butter, whipped</a:t>
            </a:r>
            <a:r>
              <a:rPr lang="en-GB" sz="1800" baseline="30000">
                <a:solidFill>
                  <a:srgbClr val="38761D"/>
                </a:solidFill>
              </a:rPr>
              <a:t>  </a:t>
            </a:r>
            <a:r>
              <a:rPr lang="en-GB" sz="1800" b="1">
                <a:solidFill>
                  <a:srgbClr val="38761D"/>
                </a:solidFill>
              </a:rPr>
              <a:t>26,480</a:t>
            </a:r>
            <a:r>
              <a:rPr lang="en-GB" sz="1800">
                <a:solidFill>
                  <a:srgbClr val="38761D"/>
                </a:solidFill>
              </a:rPr>
              <a:t> [kU/100g], </a:t>
            </a:r>
            <a:endParaRPr lang="en-GB" sz="1800">
              <a:solidFill>
                <a:srgbClr val="38761D"/>
              </a:solidFill>
            </a:endParaRPr>
          </a:p>
          <a:p>
            <a: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</a:pPr>
            <a:r>
              <a:rPr lang="en-GB" sz="1800">
                <a:solidFill>
                  <a:srgbClr val="38761D"/>
                </a:solidFill>
              </a:rPr>
              <a:t>Margarine, tub </a:t>
            </a:r>
            <a:r>
              <a:rPr lang="en-GB" sz="1800" b="1">
                <a:solidFill>
                  <a:srgbClr val="38761D"/>
                </a:solidFill>
              </a:rPr>
              <a:t>17,520</a:t>
            </a:r>
            <a:r>
              <a:rPr lang="en-GB" sz="1800">
                <a:solidFill>
                  <a:srgbClr val="38761D"/>
                </a:solidFill>
              </a:rPr>
              <a:t>  [kU/100g], </a:t>
            </a:r>
            <a:endParaRPr lang="en-GB" sz="1800">
              <a:solidFill>
                <a:srgbClr val="38761D"/>
              </a:solidFill>
            </a:endParaRPr>
          </a:p>
          <a:p>
            <a: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</a:pPr>
            <a:r>
              <a:rPr lang="en-GB" sz="1800">
                <a:solidFill>
                  <a:srgbClr val="38761D"/>
                </a:solidFill>
              </a:rPr>
              <a:t>Oil, olive </a:t>
            </a:r>
            <a:r>
              <a:rPr lang="en-GB" sz="1800" b="1">
                <a:solidFill>
                  <a:srgbClr val="38761D"/>
                </a:solidFill>
              </a:rPr>
              <a:t>11,900</a:t>
            </a:r>
            <a:r>
              <a:rPr lang="en-GB" sz="1800">
                <a:solidFill>
                  <a:srgbClr val="38761D"/>
                </a:solidFill>
              </a:rPr>
              <a:t> [kU/100g], </a:t>
            </a:r>
            <a:endParaRPr lang="en-GB" sz="1800">
              <a:solidFill>
                <a:srgbClr val="38761D"/>
              </a:solidFill>
            </a:endParaRPr>
          </a:p>
          <a:p>
            <a: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</a:pPr>
            <a:r>
              <a:rPr lang="en-GB" sz="1800">
                <a:solidFill>
                  <a:srgbClr val="38761D"/>
                </a:solidFill>
              </a:rPr>
              <a:t>Oil, sesame (Asian Gourmet) </a:t>
            </a:r>
            <a:r>
              <a:rPr lang="en-GB" sz="1800" b="1">
                <a:solidFill>
                  <a:srgbClr val="38761D"/>
                </a:solidFill>
              </a:rPr>
              <a:t>21,680</a:t>
            </a:r>
            <a:r>
              <a:rPr lang="en-GB" sz="1800">
                <a:solidFill>
                  <a:srgbClr val="38761D"/>
                </a:solidFill>
              </a:rPr>
              <a:t> [kU/100g]</a:t>
            </a:r>
            <a:endParaRPr lang="en-GB" sz="1800">
              <a:solidFill>
                <a:srgbClr val="38761D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High in dAGEs when cooked under </a:t>
            </a:r>
            <a:r>
              <a:rPr lang="en-GB" b="1">
                <a:solidFill>
                  <a:srgbClr val="990000"/>
                </a:solidFill>
              </a:rPr>
              <a:t>dry heat </a:t>
            </a:r>
            <a:endParaRPr lang="en-GB" b="1">
              <a:solidFill>
                <a:srgbClr val="990000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 b="1">
                <a:solidFill>
                  <a:srgbClr val="990000"/>
                </a:solidFill>
              </a:rPr>
              <a:t>= pro-oxidation conditions</a:t>
            </a:r>
            <a:endParaRPr lang="en-GB" sz="1800" b="1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27424" y="152400"/>
            <a:ext cx="781994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sz="1800" b="1"/>
              <a:t>AGEs contents in food  </a:t>
            </a:r>
            <a:r>
              <a:rPr lang="en-GB" sz="1000" b="1" u="sng">
                <a:solidFill>
                  <a:schemeClr val="accent5"/>
                </a:solidFill>
                <a:hlinkClick r:id="rId1"/>
              </a:rPr>
              <a:t>https://www.ncbi.nlm.nih.gov/pmc/articles/PMC3704564/table/T1/</a:t>
            </a:r>
            <a:endParaRPr lang="en-GB" sz="1000" b="1" u="sng">
              <a:solidFill>
                <a:schemeClr val="accent5"/>
              </a:solidFill>
              <a:hlinkClick r:id="rId1"/>
            </a:endParaRPr>
          </a:p>
        </p:txBody>
      </p:sp>
      <p:sp>
        <p:nvSpPr>
          <p:cNvPr id="301" name="Shape 301"/>
          <p:cNvSpPr txBox="1"/>
          <p:nvPr>
            <p:ph type="body" idx="1"/>
          </p:nvPr>
        </p:nvSpPr>
        <p:spPr>
          <a:xfrm>
            <a:off x="0" y="376725"/>
            <a:ext cx="9144000" cy="476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Fat + sugar rich meats + dry heat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rgbClr val="990000"/>
                </a:solidFill>
              </a:rPr>
              <a:t>Pork Bacon,</a:t>
            </a:r>
            <a:r>
              <a:rPr lang="en-GB" b="1">
                <a:solidFill>
                  <a:srgbClr val="990000"/>
                </a:solidFill>
              </a:rPr>
              <a:t> fried 5 min </a:t>
            </a:r>
            <a:r>
              <a:rPr lang="en-GB">
                <a:solidFill>
                  <a:srgbClr val="990000"/>
                </a:solidFill>
              </a:rPr>
              <a:t>no added oil </a:t>
            </a:r>
            <a:r>
              <a:rPr lang="en-GB" b="1">
                <a:solidFill>
                  <a:srgbClr val="990000"/>
                </a:solidFill>
              </a:rPr>
              <a:t>91,577</a:t>
            </a:r>
            <a:r>
              <a:rPr lang="en-GB">
                <a:solidFill>
                  <a:srgbClr val="990000"/>
                </a:solidFill>
              </a:rPr>
              <a:t> [kU/100g],</a:t>
            </a:r>
            <a:r>
              <a:rPr lang="en-GB">
                <a:solidFill>
                  <a:schemeClr val="dk1"/>
                </a:solidFill>
              </a:rPr>
              <a:t> 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Pork Bacon, </a:t>
            </a:r>
            <a:r>
              <a:rPr lang="en-GB" b="1">
                <a:solidFill>
                  <a:srgbClr val="38761D"/>
                </a:solidFill>
              </a:rPr>
              <a:t>microwaved</a:t>
            </a:r>
            <a:r>
              <a:rPr lang="en-GB">
                <a:solidFill>
                  <a:schemeClr val="dk1"/>
                </a:solidFill>
              </a:rPr>
              <a:t>, 2 slices, </a:t>
            </a:r>
            <a:r>
              <a:rPr lang="en-GB" b="1">
                <a:solidFill>
                  <a:schemeClr val="dk1"/>
                </a:solidFill>
              </a:rPr>
              <a:t>3 min</a:t>
            </a:r>
            <a:r>
              <a:rPr lang="en-GB">
                <a:solidFill>
                  <a:schemeClr val="dk1"/>
                </a:solidFill>
              </a:rPr>
              <a:t>  </a:t>
            </a:r>
            <a:r>
              <a:rPr lang="en-GB" b="1">
                <a:solidFill>
                  <a:srgbClr val="38761D"/>
                </a:solidFill>
              </a:rPr>
              <a:t>9,023</a:t>
            </a:r>
            <a:r>
              <a:rPr lang="en-GB">
                <a:solidFill>
                  <a:schemeClr val="dk1"/>
                </a:solidFill>
              </a:rPr>
              <a:t> [kU/100g], 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rgbClr val="990000"/>
                </a:solidFill>
              </a:rPr>
              <a:t>Chicken, skin</a:t>
            </a:r>
            <a:r>
              <a:rPr lang="en-GB">
                <a:solidFill>
                  <a:schemeClr val="dk1"/>
                </a:solidFill>
              </a:rPr>
              <a:t>, back or thigh, roasted, </a:t>
            </a:r>
            <a:r>
              <a:rPr lang="en-GB" b="1">
                <a:solidFill>
                  <a:srgbClr val="990000"/>
                </a:solidFill>
              </a:rPr>
              <a:t> 18,520 </a:t>
            </a:r>
            <a:r>
              <a:rPr lang="en-GB">
                <a:solidFill>
                  <a:schemeClr val="dk1"/>
                </a:solidFill>
              </a:rPr>
              <a:t>[kU/100g], 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rgbClr val="38761D"/>
                </a:solidFill>
              </a:rPr>
              <a:t>Beef, steak</a:t>
            </a:r>
            <a:r>
              <a:rPr lang="en-GB">
                <a:solidFill>
                  <a:schemeClr val="dk1"/>
                </a:solidFill>
              </a:rPr>
              <a:t>, pan fried w/olive oil </a:t>
            </a:r>
            <a:r>
              <a:rPr lang="en-GB" b="1">
                <a:solidFill>
                  <a:srgbClr val="38761D"/>
                </a:solidFill>
              </a:rPr>
              <a:t>10,058</a:t>
            </a:r>
            <a:r>
              <a:rPr lang="en-GB">
                <a:solidFill>
                  <a:schemeClr val="dk1"/>
                </a:solidFill>
              </a:rPr>
              <a:t> [kU/100g]</a:t>
            </a:r>
            <a:endParaRPr lang="en-GB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</a:rPr>
              <a:t>Higher-fat and aged cheeses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b="1">
                <a:solidFill>
                  <a:schemeClr val="dk1"/>
                </a:solidFill>
              </a:rPr>
              <a:t>= higher AGEs than low fat, fresh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 b="1">
                <a:solidFill>
                  <a:srgbClr val="990000"/>
                </a:solidFill>
              </a:rPr>
              <a:t>full-fat</a:t>
            </a:r>
            <a:r>
              <a:rPr lang="en-GB">
                <a:solidFill>
                  <a:schemeClr val="dk1"/>
                </a:solidFill>
              </a:rPr>
              <a:t> American, Parmesan grated (Kraft) </a:t>
            </a:r>
            <a:r>
              <a:rPr lang="en-GB" b="1">
                <a:solidFill>
                  <a:srgbClr val="990000"/>
                </a:solidFill>
              </a:rPr>
              <a:t>16,900</a:t>
            </a:r>
            <a:r>
              <a:rPr lang="en-GB">
                <a:solidFill>
                  <a:schemeClr val="dk1"/>
                </a:solidFill>
              </a:rPr>
              <a:t> [kU/100g] = high AGEs content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            Cream cheese, Philadelphia soft, (Kraft, Northfield, IL) </a:t>
            </a:r>
            <a:r>
              <a:rPr lang="en-GB" b="1">
                <a:solidFill>
                  <a:srgbClr val="990000"/>
                </a:solidFill>
              </a:rPr>
              <a:t>10,883</a:t>
            </a:r>
            <a:r>
              <a:rPr lang="en-GB" b="1">
                <a:solidFill>
                  <a:schemeClr val="dk1"/>
                </a:solidFill>
              </a:rPr>
              <a:t> </a:t>
            </a:r>
            <a:r>
              <a:rPr lang="en-GB">
                <a:solidFill>
                  <a:schemeClr val="dk1"/>
                </a:solidFill>
              </a:rPr>
              <a:t>[kU/100g] 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 b="1">
                <a:solidFill>
                  <a:srgbClr val="38761D"/>
                </a:solidFill>
              </a:rPr>
              <a:t>low-fat</a:t>
            </a:r>
            <a:r>
              <a:rPr lang="en-GB">
                <a:solidFill>
                  <a:srgbClr val="38761D"/>
                </a:solidFill>
              </a:rPr>
              <a:t> </a:t>
            </a:r>
            <a:r>
              <a:rPr lang="en-GB">
                <a:solidFill>
                  <a:schemeClr val="dk1"/>
                </a:solidFill>
              </a:rPr>
              <a:t>cheeses: cottage cheese </a:t>
            </a:r>
            <a:r>
              <a:rPr lang="en-GB" b="1">
                <a:solidFill>
                  <a:srgbClr val="38761D"/>
                </a:solidFill>
              </a:rPr>
              <a:t>1,453 </a:t>
            </a:r>
            <a:r>
              <a:rPr lang="en-GB">
                <a:solidFill>
                  <a:schemeClr val="dk1"/>
                </a:solidFill>
              </a:rPr>
              <a:t>[kU/100g]   </a:t>
            </a:r>
            <a:endParaRPr lang="en-GB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                                  reduced-fat mozzarella </a:t>
            </a:r>
            <a:r>
              <a:rPr lang="en-GB" b="1">
                <a:solidFill>
                  <a:srgbClr val="38761D"/>
                </a:solidFill>
              </a:rPr>
              <a:t>1,677</a:t>
            </a:r>
            <a:r>
              <a:rPr lang="en-GB" b="1">
                <a:solidFill>
                  <a:schemeClr val="dk1"/>
                </a:solidFill>
              </a:rPr>
              <a:t> </a:t>
            </a:r>
            <a:r>
              <a:rPr lang="en-GB">
                <a:solidFill>
                  <a:schemeClr val="dk1"/>
                </a:solidFill>
              </a:rPr>
              <a:t>[kU/100g], </a:t>
            </a:r>
            <a:endParaRPr lang="en-GB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                                  2% milk cheddar </a:t>
            </a:r>
            <a:r>
              <a:rPr lang="en-GB" b="1">
                <a:solidFill>
                  <a:srgbClr val="38761D"/>
                </a:solidFill>
              </a:rPr>
              <a:t>2,457</a:t>
            </a:r>
            <a:r>
              <a:rPr lang="en-GB" b="1">
                <a:solidFill>
                  <a:schemeClr val="dk1"/>
                </a:solidFill>
              </a:rPr>
              <a:t> </a:t>
            </a:r>
            <a:r>
              <a:rPr lang="en-GB">
                <a:solidFill>
                  <a:schemeClr val="dk1"/>
                </a:solidFill>
              </a:rPr>
              <a:t>[kU/100g], </a:t>
            </a:r>
            <a:endParaRPr lang="en-GB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body" idx="1"/>
          </p:nvPr>
        </p:nvSpPr>
        <p:spPr>
          <a:xfrm>
            <a:off x="0" y="0"/>
            <a:ext cx="9144000" cy="509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Cheeses even uncooked</a:t>
            </a:r>
            <a:r>
              <a:rPr lang="en-GB">
                <a:solidFill>
                  <a:schemeClr val="dk1"/>
                </a:solidFill>
              </a:rPr>
              <a:t> can contain large amounts of dAGEs 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pasteurization temperatures and times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long times at ambient room temperatures -  aging processes </a:t>
            </a:r>
            <a:endParaRPr lang="en-GB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Casein AGEs 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form a complex with serum albumin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RAGE is stimulated - induces inflammation - also in intestinal epithelia</a:t>
            </a:r>
            <a:endParaRPr lang="en-GB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</a:rPr>
              <a:t>Another high fat food</a:t>
            </a:r>
            <a:r>
              <a:rPr lang="en-GB">
                <a:solidFill>
                  <a:schemeClr val="dk1"/>
                </a:solidFill>
              </a:rPr>
              <a:t> with potentially high AGEs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 b="1">
                <a:solidFill>
                  <a:schemeClr val="dk1"/>
                </a:solidFill>
              </a:rPr>
              <a:t>mayonnaise, nuts</a:t>
            </a:r>
            <a:r>
              <a:rPr lang="en-GB" sz="1800">
                <a:solidFill>
                  <a:schemeClr val="dk1"/>
                </a:solidFill>
              </a:rPr>
              <a:t> - esp. roasted</a:t>
            </a:r>
            <a:endParaRPr lang="en-GB"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</a:rPr>
              <a:t>Roasted beverages - brown by caramellisation- oxidation products</a:t>
            </a:r>
            <a:endParaRPr lang="en-GB" b="1">
              <a:solidFill>
                <a:schemeClr val="dk1"/>
              </a:solidFill>
            </a:endParaRPr>
          </a:p>
          <a:p>
            <a:pPr marL="9144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Coffee, heating plate &gt;1 h  </a:t>
            </a:r>
            <a:r>
              <a:rPr lang="en-GB" b="1">
                <a:solidFill>
                  <a:srgbClr val="990000"/>
                </a:solidFill>
              </a:rPr>
              <a:t>13.60</a:t>
            </a:r>
            <a:r>
              <a:rPr lang="en-GB">
                <a:solidFill>
                  <a:schemeClr val="dk1"/>
                </a:solidFill>
              </a:rPr>
              <a:t>  [kU/100g], </a:t>
            </a:r>
            <a:endParaRPr lang="en-GB">
              <a:solidFill>
                <a:schemeClr val="dk1"/>
              </a:solidFill>
            </a:endParaRPr>
          </a:p>
          <a:p>
            <a:pPr marL="9144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Coffee, with sugar  </a:t>
            </a:r>
            <a:r>
              <a:rPr lang="en-GB">
                <a:solidFill>
                  <a:srgbClr val="990000"/>
                </a:solidFill>
              </a:rPr>
              <a:t> </a:t>
            </a:r>
            <a:r>
              <a:rPr lang="en-GB" b="1">
                <a:solidFill>
                  <a:srgbClr val="990000"/>
                </a:solidFill>
              </a:rPr>
              <a:t>7.60</a:t>
            </a:r>
            <a:r>
              <a:rPr lang="en-GB">
                <a:solidFill>
                  <a:schemeClr val="dk1"/>
                </a:solidFill>
              </a:rPr>
              <a:t>  [kU/100g]</a:t>
            </a:r>
            <a:endParaRPr lang="en-GB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AEGs content in food</a:t>
            </a:r>
            <a:endParaRPr lang="en-GB"/>
          </a:p>
        </p:txBody>
      </p:sp>
      <p:sp>
        <p:nvSpPr>
          <p:cNvPr id="312" name="Shape 312"/>
          <p:cNvSpPr txBox="1"/>
          <p:nvPr>
            <p:ph type="body" idx="1"/>
          </p:nvPr>
        </p:nvSpPr>
        <p:spPr>
          <a:xfrm>
            <a:off x="0" y="453500"/>
            <a:ext cx="8832300" cy="186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38761D"/>
                </a:solidFill>
              </a:rPr>
              <a:t>Polysaccharides (vegetables)</a:t>
            </a:r>
            <a:r>
              <a:rPr lang="en-GB" sz="1400">
                <a:solidFill>
                  <a:schemeClr val="dk1"/>
                </a:solidFill>
              </a:rPr>
              <a:t> </a:t>
            </a:r>
            <a:endParaRPr lang="en-GB" sz="140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400">
                <a:solidFill>
                  <a:schemeClr val="dk1"/>
                </a:solidFill>
              </a:rPr>
              <a:t>mostly consist of non-reducing sugars</a:t>
            </a:r>
            <a:endParaRPr lang="en-GB" sz="140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400">
                <a:solidFill>
                  <a:schemeClr val="dk1"/>
                </a:solidFill>
              </a:rPr>
              <a:t>less likely to give rise to AGEs</a:t>
            </a:r>
            <a:endParaRPr lang="en-GB" sz="140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400">
                <a:solidFill>
                  <a:schemeClr val="dk1"/>
                </a:solidFill>
              </a:rPr>
              <a:t>Grains, legumes, breads, vegetables, </a:t>
            </a:r>
            <a:endParaRPr lang="en-GB" sz="140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400">
                <a:solidFill>
                  <a:schemeClr val="dk1"/>
                </a:solidFill>
              </a:rPr>
              <a:t>Fruits and milk were among the lowest items in dAGE</a:t>
            </a:r>
            <a:endParaRPr lang="en-GB" sz="1400">
              <a:solidFill>
                <a:schemeClr val="dk1"/>
              </a:solidFill>
            </a:endParaRP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unless prepared with added fats or heated !!!</a:t>
            </a:r>
            <a:endParaRPr lang="en-GB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400">
                <a:solidFill>
                  <a:schemeClr val="dk1"/>
                </a:solidFill>
              </a:rPr>
              <a:t>Milk products with a high moisture index (yoghurt, pudding, ice cream) </a:t>
            </a:r>
            <a:endParaRPr lang="en-GB" sz="1400">
              <a:solidFill>
                <a:schemeClr val="dk1"/>
              </a:solidFill>
            </a:endParaRP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relatively low in AGEs if not from milk powder</a:t>
            </a:r>
            <a:endParaRPr lang="en-GB">
              <a:solidFill>
                <a:schemeClr val="dk1"/>
              </a:solidFill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21750" y="2509500"/>
            <a:ext cx="9100500" cy="8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r>
              <a:rPr lang="en-GB" b="1">
                <a:solidFill>
                  <a:srgbClr val="990000"/>
                </a:solidFill>
              </a:rPr>
              <a:t>Fructose</a:t>
            </a:r>
            <a:r>
              <a:rPr lang="en-GB">
                <a:solidFill>
                  <a:srgbClr val="990000"/>
                </a:solidFill>
              </a:rPr>
              <a:t> </a:t>
            </a:r>
            <a:r>
              <a:rPr lang="en-GB">
                <a:solidFill>
                  <a:schemeClr val="dk1"/>
                </a:solidFill>
              </a:rPr>
              <a:t>- strong glycating sugar (more than glucose) - beverages and corn syrup [10]</a:t>
            </a:r>
            <a:endParaRPr lang="en-GB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Rats fed a high-fructose diet = AGE pentosidine accumulates in the aorta and skin [10]</a:t>
            </a:r>
            <a:endParaRPr lang="en-GB">
              <a:solidFill>
                <a:schemeClr val="dk1"/>
              </a:solidFill>
            </a:endParaRPr>
          </a:p>
          <a:p>
            <a:pPr marL="9144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r>
              <a:rPr lang="en-GB">
                <a:solidFill>
                  <a:schemeClr val="dk1"/>
                </a:solidFill>
              </a:rPr>
              <a:t>Glycation and oxidative stress occurred preferentially in fructose-fed animals [10]</a:t>
            </a:r>
            <a:endParaRPr lang="en-GB">
              <a:solidFill>
                <a:schemeClr val="dk1"/>
              </a:solidFill>
            </a:endParaRPr>
          </a:p>
          <a:p>
            <a:pPr marL="9144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endParaRPr sz="12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314" name="Shape 314"/>
          <p:cNvSpPr txBox="1"/>
          <p:nvPr/>
        </p:nvSpPr>
        <p:spPr>
          <a:xfrm>
            <a:off x="68950" y="3404825"/>
            <a:ext cx="9075000" cy="26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2000"/>
              <a:buFont typeface="Arial" panose="020B0604020202020204"/>
              <a:buNone/>
            </a:pPr>
            <a:r>
              <a:rPr lang="en-GB" sz="1200" b="1">
                <a:solidFill>
                  <a:srgbClr val="351C75"/>
                </a:solidFill>
              </a:rPr>
              <a:t>The HIGHEST values of AGEs?  </a:t>
            </a:r>
            <a:endParaRPr lang="en-GB" sz="1200" b="1">
              <a:solidFill>
                <a:srgbClr val="351C75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endParaRPr sz="12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 panose="020B0604020202020204"/>
              <a:buNone/>
            </a:pPr>
            <a:endParaRPr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315" name="Shape 315"/>
          <p:cNvSpPr txBox="1"/>
          <p:nvPr/>
        </p:nvSpPr>
        <p:spPr>
          <a:xfrm>
            <a:off x="17000" y="3737500"/>
            <a:ext cx="9144000" cy="130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-GB" sz="1600" b="1">
                <a:solidFill>
                  <a:srgbClr val="990000"/>
                </a:solidFill>
              </a:rPr>
              <a:t>Fast food:</a:t>
            </a:r>
            <a:r>
              <a:rPr lang="en-GB" sz="1600" b="1">
                <a:solidFill>
                  <a:srgbClr val="CC0000"/>
                </a:solidFill>
              </a:rPr>
              <a:t> </a:t>
            </a:r>
            <a:r>
              <a:rPr lang="en-GB" sz="1600" b="1">
                <a:solidFill>
                  <a:schemeClr val="dk1"/>
                </a:solidFill>
              </a:rPr>
              <a:t>fats, sugars and frying and oils overfrying...</a:t>
            </a:r>
            <a:endParaRPr lang="en-GB" sz="1600" b="1">
              <a:solidFill>
                <a:schemeClr val="dk1"/>
              </a:solidFill>
            </a:endParaRP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-GB" sz="1600" b="1">
                <a:solidFill>
                  <a:schemeClr val="dk1"/>
                </a:solidFill>
              </a:rPr>
              <a:t>reheated smoked meats incl. bacon and fatty cheeses</a:t>
            </a:r>
            <a:endParaRPr lang="en-GB" sz="1600" b="1">
              <a:solidFill>
                <a:schemeClr val="dk1"/>
              </a:solidFill>
            </a:endParaRP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-GB" sz="1600" b="1">
                <a:solidFill>
                  <a:schemeClr val="dk1"/>
                </a:solidFill>
              </a:rPr>
              <a:t>even white flour reheated </a:t>
            </a:r>
            <a:endParaRPr lang="en-GB" sz="1600" b="1">
              <a:solidFill>
                <a:schemeClr val="dk1"/>
              </a:solidFill>
            </a:endParaRP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-GB" sz="1600" b="1">
                <a:solidFill>
                  <a:srgbClr val="990000"/>
                </a:solidFill>
              </a:rPr>
              <a:t>Added sugars in cereals, meats, soups etc. before heating a food !!! </a:t>
            </a:r>
            <a:endParaRPr lang="en-GB" sz="1600" b="1">
              <a:solidFill>
                <a:srgbClr val="990000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/>
        </p:nvSpPr>
        <p:spPr>
          <a:xfrm>
            <a:off x="0" y="348025"/>
            <a:ext cx="4308300" cy="476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b="1">
                <a:solidFill>
                  <a:schemeClr val="dk1"/>
                </a:solidFill>
              </a:rPr>
              <a:t>Pyridoxamine 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GB">
                <a:solidFill>
                  <a:schemeClr val="dk1"/>
                </a:solidFill>
              </a:rPr>
              <a:t>traps reactive carbonyl intermediates, scavenges ROS 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GB">
                <a:solidFill>
                  <a:schemeClr val="dk1"/>
                </a:solidFill>
              </a:rPr>
              <a:t>inhibits post-Amadori stages of AGEs formation</a:t>
            </a:r>
            <a:endParaRPr lang="en-GB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promising in a phase II clinical trial against DM nephropathy  [26]</a:t>
            </a:r>
            <a:endParaRPr lang="en-GB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GB" b="1">
                <a:solidFill>
                  <a:schemeClr val="dk1"/>
                </a:solidFill>
              </a:rPr>
              <a:t>Ascorbic acid, α-tocopherol, niacinamide, pyridoxal, sodium selenite, selenium yeast, trolox, rivoflavin, zinc and manganese</a:t>
            </a:r>
            <a:r>
              <a:rPr lang="en-GB">
                <a:solidFill>
                  <a:schemeClr val="dk1"/>
                </a:solidFill>
              </a:rPr>
              <a:t> 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>
                <a:solidFill>
                  <a:schemeClr val="dk1"/>
                </a:solidFill>
              </a:rPr>
              <a:t>shown to inhibit glycation of albumin in vitro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GB" b="1">
                <a:solidFill>
                  <a:schemeClr val="dk1"/>
                </a:solidFill>
              </a:rPr>
              <a:t>Vitamin C</a:t>
            </a:r>
            <a:r>
              <a:rPr lang="en-GB">
                <a:solidFill>
                  <a:schemeClr val="dk1"/>
                </a:solidFill>
              </a:rPr>
              <a:t> supplementation</a:t>
            </a:r>
            <a:endParaRPr lang="en-GB">
              <a:solidFill>
                <a:schemeClr val="dk1"/>
              </a:solidFill>
            </a:endParaRP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GB">
                <a:solidFill>
                  <a:schemeClr val="dk1"/>
                </a:solidFill>
              </a:rPr>
              <a:t>significantly decreased serum protein glycation </a:t>
            </a:r>
            <a:endParaRPr lang="en-GB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b="1">
                <a:solidFill>
                  <a:schemeClr val="dk1"/>
                </a:solidFill>
              </a:rPr>
              <a:t>Alpha-lipoic acid 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GB">
                <a:solidFill>
                  <a:schemeClr val="dk1"/>
                </a:solidFill>
              </a:rPr>
              <a:t>reverse tail tendon collagen glycation in fructose-fed rats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-GB">
                <a:solidFill>
                  <a:schemeClr val="dk1"/>
                </a:solidFill>
              </a:rPr>
              <a:t>ability to recycle ascorbic acid, α-tocopherol and GSH</a:t>
            </a:r>
            <a:endParaRPr lang="en-GB">
              <a:solidFill>
                <a:schemeClr val="dk1"/>
              </a:solidFill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0" y="0"/>
            <a:ext cx="8458800" cy="3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b="1"/>
              <a:t>Inhibition of AGEs accumulation</a:t>
            </a:r>
            <a:endParaRPr lang="en-GB" sz="1800" b="1"/>
          </a:p>
        </p:txBody>
      </p:sp>
      <p:sp>
        <p:nvSpPr>
          <p:cNvPr id="322" name="Shape 322"/>
          <p:cNvSpPr txBox="1"/>
          <p:nvPr/>
        </p:nvSpPr>
        <p:spPr>
          <a:xfrm>
            <a:off x="4410650" y="607050"/>
            <a:ext cx="4665900" cy="44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</a:rPr>
              <a:t>N-acetylcystein with taurine and oxerutin 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GB">
                <a:solidFill>
                  <a:schemeClr val="dk1"/>
                </a:solidFill>
              </a:rPr>
              <a:t>inhibit skin collagen glycation in mice</a:t>
            </a:r>
            <a:endParaRPr lang="en-GB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</a:rPr>
              <a:t>Epigallocatechin-3-gallate 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6985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r>
              <a:rPr lang="en-GB">
                <a:solidFill>
                  <a:schemeClr val="dk1"/>
                </a:solidFill>
              </a:rPr>
              <a:t>antagonizing AGE-induced proinflammatory changes in the body</a:t>
            </a:r>
            <a:endParaRPr lang="en-GB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</a:rPr>
              <a:t>Many spices and herbs</a:t>
            </a:r>
            <a:r>
              <a:rPr lang="en-GB">
                <a:solidFill>
                  <a:schemeClr val="dk1"/>
                </a:solidFill>
              </a:rPr>
              <a:t> inhibit glycation of albumin in vitro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GB" b="1">
                <a:solidFill>
                  <a:schemeClr val="dk1"/>
                </a:solidFill>
              </a:rPr>
              <a:t>ginger, cinnamon, cloves, marjoram, rosemary,  green tea and tarragon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GB">
                <a:solidFill>
                  <a:schemeClr val="dk1"/>
                </a:solidFill>
              </a:rPr>
              <a:t>protective effects correlated with phenolic content</a:t>
            </a:r>
            <a:endParaRPr lang="en-GB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</a:rPr>
              <a:t>Naturally occurring flavonoids: luteolin, quercetin and rutin, blueberry extract 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GB">
                <a:solidFill>
                  <a:schemeClr val="dk1"/>
                </a:solidFill>
              </a:rPr>
              <a:t>can inhibit various stages of AGE formation [26]</a:t>
            </a:r>
            <a:endParaRPr lang="en-GB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</a:rPr>
              <a:t>Metformin </a:t>
            </a:r>
            <a:r>
              <a:rPr lang="en-GB">
                <a:solidFill>
                  <a:schemeClr val="dk1"/>
                </a:solidFill>
              </a:rPr>
              <a:t>- inhibitory action on AGE formation (from Galega officinalis)</a:t>
            </a:r>
            <a:endParaRPr lang="en-GB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endParaRPr sz="12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/>
        </p:nvSpPr>
        <p:spPr>
          <a:xfrm>
            <a:off x="0" y="0"/>
            <a:ext cx="8458800" cy="3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/>
              <a:t>Inhibition of AGEs accumulation</a:t>
            </a:r>
            <a:endParaRPr lang="en-GB" sz="1800" b="1"/>
          </a:p>
        </p:txBody>
      </p:sp>
      <p:sp>
        <p:nvSpPr>
          <p:cNvPr id="328" name="Shape 328"/>
          <p:cNvSpPr txBox="1"/>
          <p:nvPr/>
        </p:nvSpPr>
        <p:spPr>
          <a:xfrm>
            <a:off x="34825" y="313025"/>
            <a:ext cx="9108900" cy="214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 b="1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800" b="1">
                <a:solidFill>
                  <a:srgbClr val="0000FF"/>
                </a:solidFill>
              </a:rPr>
              <a:t>Autophagocytosis</a:t>
            </a:r>
            <a:r>
              <a:rPr lang="en-GB" sz="1800" b="1">
                <a:solidFill>
                  <a:schemeClr val="dk1"/>
                </a:solidFill>
              </a:rPr>
              <a:t> </a:t>
            </a:r>
            <a:endParaRPr lang="en-GB" sz="1800" b="1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cytoplasmic materials degraded in  lysosomes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maintain cellular homeostasis during cellular starvation by recycling damaged organelles and proteins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part of malignant transformation of cancer cells into stem-like cells that are enormously resistant and vital 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induced by caloric restriction  </a:t>
            </a:r>
            <a:endParaRPr lang="en-GB"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7850" y="2357900"/>
            <a:ext cx="8752500" cy="9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FF"/>
              </a:buClr>
              <a:buSzPct val="100000"/>
              <a:buChar char="●"/>
            </a:pPr>
            <a:r>
              <a:rPr lang="en-GB" sz="1800" b="1">
                <a:solidFill>
                  <a:srgbClr val="0000FF"/>
                </a:solidFill>
              </a:rPr>
              <a:t>“Skin collagen glycation and glycoxidation inversely correlated with lifespan whereas caloric restriction led to decreased accumulation of AGEs and increased lifespan.” [26]</a:t>
            </a:r>
            <a:endParaRPr lang="en-GB" sz="1800" b="1">
              <a:solidFill>
                <a:srgbClr val="0000FF"/>
              </a:solidFill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7850" y="3300600"/>
            <a:ext cx="8933700" cy="3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>
                <a:solidFill>
                  <a:srgbClr val="351C75"/>
                </a:solidFill>
              </a:rPr>
              <a:t>Metabolic adaptation and less energy burning and less need to eat as a problem ?</a:t>
            </a:r>
            <a:endParaRPr lang="en-GB" b="1">
              <a:solidFill>
                <a:srgbClr val="351C75"/>
              </a:solidFill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22350" y="3742925"/>
            <a:ext cx="9006300" cy="5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>
                <a:solidFill>
                  <a:srgbClr val="38761D"/>
                </a:solidFill>
              </a:rPr>
              <a:t>Intermittent fasting diet (2 times a day) as an extra 5th phasis extension of metabolic balance for extra well adapted clients who want to do even deeper change and live even longer :-)))</a:t>
            </a:r>
            <a:endParaRPr lang="en-GB" b="1">
              <a:solidFill>
                <a:srgbClr val="38761D"/>
              </a:solidFill>
            </a:endParaRPr>
          </a:p>
        </p:txBody>
      </p:sp>
      <p:sp>
        <p:nvSpPr>
          <p:cNvPr id="332" name="Shape 332"/>
          <p:cNvSpPr txBox="1"/>
          <p:nvPr/>
        </p:nvSpPr>
        <p:spPr>
          <a:xfrm>
            <a:off x="600" y="4381050"/>
            <a:ext cx="9108900" cy="63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r>
              <a:rPr lang="en-GB" b="1">
                <a:solidFill>
                  <a:srgbClr val="351C75"/>
                </a:solidFill>
              </a:rPr>
              <a:t>Is there a way back to a common food without refeeding reaction - jojo effect? </a:t>
            </a:r>
            <a:endParaRPr lang="en-GB" b="1">
              <a:solidFill>
                <a:srgbClr val="351C75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r>
              <a:rPr lang="en-GB" b="1">
                <a:solidFill>
                  <a:srgbClr val="351C75"/>
                </a:solidFill>
              </a:rPr>
              <a:t>To stop suddenly might be really big problem. </a:t>
            </a:r>
            <a:endParaRPr lang="en-GB" b="1">
              <a:solidFill>
                <a:srgbClr val="351C75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endParaRPr sz="1200" b="1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Shape 33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879715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hape 34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981200" y="-277100"/>
            <a:ext cx="5639175" cy="586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 descr="Image result for mucosal barrier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00774" y="0"/>
            <a:ext cx="7847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Summary: What to avoid to reduce IP</a:t>
            </a:r>
            <a:endParaRPr lang="en-GB" b="1"/>
          </a:p>
        </p:txBody>
      </p:sp>
      <p:sp>
        <p:nvSpPr>
          <p:cNvPr id="348" name="Shape 348"/>
          <p:cNvSpPr txBox="1"/>
          <p:nvPr>
            <p:ph type="body" idx="1"/>
          </p:nvPr>
        </p:nvSpPr>
        <p:spPr>
          <a:xfrm>
            <a:off x="111760" y="464185"/>
            <a:ext cx="9032240" cy="46386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 panose="020B0604020202020204"/>
              <a:buAutoNum type="arabicParenR"/>
            </a:pPr>
            <a:r>
              <a:rPr lang="en-GB">
                <a:solidFill>
                  <a:srgbClr val="000000"/>
                </a:solidFill>
              </a:rPr>
              <a:t>Minimi</a:t>
            </a:r>
            <a:r>
              <a:rPr lang="en-GB"/>
              <a:t>z</a:t>
            </a:r>
            <a:r>
              <a:rPr lang="en-GB">
                <a:solidFill>
                  <a:srgbClr val="000000"/>
                </a:solidFill>
              </a:rPr>
              <a:t>e AEGs (restrict fried fats and added sugars in any food)</a:t>
            </a:r>
            <a:endParaRPr lang="en-GB">
              <a:solidFill>
                <a:srgbClr val="000000"/>
              </a:solidFill>
            </a:endParaRPr>
          </a:p>
          <a:p>
            <a: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 panose="020B0604020202020204"/>
              <a:buAutoNum type="arabicParenR"/>
            </a:pPr>
            <a:r>
              <a:rPr lang="en-GB">
                <a:solidFill>
                  <a:srgbClr val="000000"/>
                </a:solidFill>
              </a:rPr>
              <a:t>No gliadine (gluten)  </a:t>
            </a:r>
            <a:endParaRPr lang="en-GB">
              <a:solidFill>
                <a:srgbClr val="000000"/>
              </a:solidFill>
            </a:endParaRPr>
          </a:p>
          <a:p>
            <a:pPr marL="457200" marR="0" lvl="0" indent="-228600" algn="l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AutoNum type="arabicParenR"/>
            </a:pPr>
            <a:r>
              <a:rPr lang="en-GB">
                <a:solidFill>
                  <a:srgbClr val="000000"/>
                </a:solidFill>
              </a:rPr>
              <a:t>Ex allergens - esp. primary ones  - cow milk ev. other known ones</a:t>
            </a:r>
            <a:endParaRPr lang="en-GB">
              <a:solidFill>
                <a:srgbClr val="000000"/>
              </a:solidFill>
            </a:endParaRPr>
          </a:p>
          <a:p>
            <a:pPr marL="457200" marR="0" lvl="0" indent="-228600" algn="l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AutoNum type="arabicParenR"/>
            </a:pPr>
            <a:r>
              <a:rPr lang="en-GB">
                <a:solidFill>
                  <a:srgbClr val="000000"/>
                </a:solidFill>
              </a:rPr>
              <a:t>Avoid lectines and saponines</a:t>
            </a:r>
            <a:r>
              <a:rPr lang="en-GB"/>
              <a:t>, </a:t>
            </a:r>
            <a:r>
              <a:rPr lang="en-GB">
                <a:solidFill>
                  <a:srgbClr val="000000"/>
                </a:solidFill>
              </a:rPr>
              <a:t>solanaceae family (potaoes, lilac, tomatoes, curbis, </a:t>
            </a:r>
            <a:r>
              <a:rPr lang="en-GB"/>
              <a:t>peppers</a:t>
            </a:r>
            <a:r>
              <a:rPr lang="en-GB">
                <a:solidFill>
                  <a:srgbClr val="000000"/>
                </a:solidFill>
              </a:rPr>
              <a:t>, chilli, etc.) </a:t>
            </a:r>
            <a:endParaRPr lang="en-GB">
              <a:solidFill>
                <a:srgbClr val="000000"/>
              </a:solidFill>
            </a:endParaRPr>
          </a:p>
          <a:p>
            <a:pPr marL="457200" marR="0" lvl="0" indent="-228600" algn="l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AutoNum type="arabicParenR"/>
            </a:pPr>
            <a:r>
              <a:rPr lang="en-GB">
                <a:solidFill>
                  <a:schemeClr val="dk1"/>
                </a:solidFill>
              </a:rPr>
              <a:t>Minimize </a:t>
            </a:r>
            <a:r>
              <a:rPr lang="en-GB">
                <a:solidFill>
                  <a:srgbClr val="000000"/>
                </a:solidFill>
              </a:rPr>
              <a:t>concentrated / quick sugars and salt </a:t>
            </a:r>
            <a:endParaRPr lang="en-GB">
              <a:solidFill>
                <a:srgbClr val="000000"/>
              </a:solidFill>
            </a:endParaRPr>
          </a:p>
          <a:p>
            <a:pPr marL="457200" marR="0" lvl="0" indent="-228600" algn="l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AutoNum type="arabicParenR"/>
            </a:pPr>
            <a:r>
              <a:rPr lang="en-GB">
                <a:solidFill>
                  <a:srgbClr val="000000"/>
                </a:solidFill>
              </a:rPr>
              <a:t>Alcohol </a:t>
            </a:r>
            <a:endParaRPr lang="en-GB">
              <a:solidFill>
                <a:srgbClr val="000000"/>
              </a:solidFill>
            </a:endParaRPr>
          </a:p>
          <a:p>
            <a:pPr marL="457200" marR="0" lvl="0" indent="-228600" algn="l" rtl="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AutoNum type="arabicParenR"/>
            </a:pPr>
            <a:r>
              <a:rPr lang="en-GB">
                <a:solidFill>
                  <a:srgbClr val="000000"/>
                </a:solidFill>
              </a:rPr>
              <a:t>Foods rich in omega6, arachidonic acid, animal fats </a:t>
            </a:r>
            <a:endParaRPr lang="en-GB">
              <a:solidFill>
                <a:srgbClr val="000000"/>
              </a:solidFill>
            </a:endParaRPr>
          </a:p>
          <a:p>
            <a: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arenR"/>
            </a:pPr>
            <a:r>
              <a:rPr lang="en-GB">
                <a:solidFill>
                  <a:srgbClr val="000000"/>
                </a:solidFill>
              </a:rPr>
              <a:t>No food with emulgators, other unnecessary food chemical additives</a:t>
            </a:r>
            <a:endParaRPr lang="en-GB">
              <a:solidFill>
                <a:srgbClr val="000000"/>
              </a:solidFill>
            </a:endParaRPr>
          </a:p>
          <a:p>
            <a: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arenR"/>
            </a:pPr>
            <a:r>
              <a:rPr lang="en-GB">
                <a:solidFill>
                  <a:srgbClr val="000000"/>
                </a:solidFill>
              </a:rPr>
              <a:t>Mycotoxines, NSAIDs,... </a:t>
            </a:r>
            <a:endParaRPr lang="en-GB">
              <a:solidFill>
                <a:srgbClr val="000000"/>
              </a:solidFill>
            </a:endParaRPr>
          </a:p>
          <a:p>
            <a: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arenR"/>
            </a:pPr>
            <a:r>
              <a:rPr lang="en-GB">
                <a:solidFill>
                  <a:srgbClr val="000000"/>
                </a:solidFill>
              </a:rPr>
              <a:t>Stress</a:t>
            </a:r>
            <a:endParaRPr lang="en-GB">
              <a:solidFill>
                <a:srgbClr val="000000"/>
              </a:solidFill>
            </a:endParaRPr>
          </a:p>
          <a:p>
            <a:pPr marL="457200" marR="0" lvl="0" indent="-228600" algn="l" rtl="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AutoNum type="arabicParenR"/>
            </a:pPr>
            <a:r>
              <a:rPr lang="en-GB">
                <a:solidFill>
                  <a:schemeClr val="dk1"/>
                </a:solidFill>
              </a:rPr>
              <a:t>If pain and bloating - no sugars </a:t>
            </a:r>
            <a:endParaRPr lang="en-GB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0" y="-88225"/>
            <a:ext cx="8520600" cy="5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Some of the IP reducing agents</a:t>
            </a:r>
            <a:endParaRPr lang="en-GB"/>
          </a:p>
        </p:txBody>
      </p:sp>
      <p:sp>
        <p:nvSpPr>
          <p:cNvPr id="354" name="Shape 354"/>
          <p:cNvSpPr txBox="1"/>
          <p:nvPr>
            <p:ph type="body" idx="1"/>
          </p:nvPr>
        </p:nvSpPr>
        <p:spPr>
          <a:xfrm>
            <a:off x="-3175" y="354100"/>
            <a:ext cx="9186600" cy="134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Microbionta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 b="1">
                <a:solidFill>
                  <a:schemeClr val="dk1"/>
                </a:solidFill>
              </a:rPr>
              <a:t>Salmonella enterica Typhimurium </a:t>
            </a:r>
            <a:r>
              <a:rPr lang="en-GB">
                <a:solidFill>
                  <a:schemeClr val="dk1"/>
                </a:solidFill>
              </a:rPr>
              <a:t>- Secreted AvrA   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</a:pPr>
            <a:r>
              <a:rPr lang="en-GB" b="1">
                <a:solidFill>
                  <a:srgbClr val="0000FF"/>
                </a:solidFill>
              </a:rPr>
              <a:t>Bifidobacterium  strains</a:t>
            </a:r>
            <a:endParaRPr lang="en-GB" b="1">
              <a:solidFill>
                <a:srgbClr val="0000FF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</a:pPr>
            <a:r>
              <a:rPr lang="en-GB" b="1">
                <a:solidFill>
                  <a:srgbClr val="0000FF"/>
                </a:solidFill>
              </a:rPr>
              <a:t>Lactobacillus strains</a:t>
            </a:r>
            <a:endParaRPr lang="en-GB" b="1">
              <a:solidFill>
                <a:srgbClr val="0000FF"/>
              </a:solidFill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x="-14425" y="1441475"/>
            <a:ext cx="9144000" cy="80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 b="1">
                <a:solidFill>
                  <a:srgbClr val="0000FF"/>
                </a:solidFill>
              </a:rPr>
              <a:t>Butyrate</a:t>
            </a:r>
            <a:r>
              <a:rPr lang="en-GB" sz="1800" b="1">
                <a:solidFill>
                  <a:schemeClr val="dk1"/>
                </a:solidFill>
              </a:rPr>
              <a:t>-producing bacteria </a:t>
            </a:r>
            <a:r>
              <a:rPr lang="en-GB" sz="1800">
                <a:solidFill>
                  <a:schemeClr val="dk1"/>
                </a:solidFill>
              </a:rPr>
              <a:t>- Efficacy in experimental models [16]</a:t>
            </a:r>
            <a:endParaRPr lang="en-GB" sz="1800">
              <a:solidFill>
                <a:schemeClr val="dk1"/>
              </a:solidFill>
            </a:endParaRP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Supplementation with butyrate-producing species or probiotics </a:t>
            </a:r>
            <a:endParaRPr lang="en-GB" sz="1800">
              <a:solidFill>
                <a:schemeClr val="dk1"/>
              </a:solidFill>
            </a:endParaRP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Faecalibacterium prausnitzii - UC patients have reduced [16]</a:t>
            </a:r>
            <a:endParaRPr lang="en-GB" sz="1800">
              <a:solidFill>
                <a:schemeClr val="dk1"/>
              </a:solidFill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-14425" y="2319325"/>
            <a:ext cx="9144000" cy="237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69850" rtl="0">
              <a:spcBef>
                <a:spcPts val="0"/>
              </a:spcBef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sz="1800" b="1">
                <a:solidFill>
                  <a:schemeClr val="dk1"/>
                </a:solidFill>
              </a:rPr>
              <a:t>Butyrate - by intestinal microbial fermentation of dietary </a:t>
            </a:r>
            <a:r>
              <a:rPr lang="en-GB" sz="1800" b="1">
                <a:solidFill>
                  <a:srgbClr val="0000FF"/>
                </a:solidFill>
              </a:rPr>
              <a:t>fibres</a:t>
            </a:r>
            <a:r>
              <a:rPr lang="en-GB" sz="1800">
                <a:solidFill>
                  <a:schemeClr val="dk1"/>
                </a:solidFill>
              </a:rPr>
              <a:t> [16]</a:t>
            </a:r>
            <a:endParaRPr lang="en-GB" sz="1800">
              <a:solidFill>
                <a:schemeClr val="dk1"/>
              </a:solidFill>
            </a:endParaRP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E source for intestinal epithelial cells [14] </a:t>
            </a:r>
            <a:endParaRPr lang="en-GB" sz="1800">
              <a:solidFill>
                <a:schemeClr val="dk1"/>
              </a:solidFill>
            </a:endParaRPr>
          </a:p>
          <a:p>
            <a:pPr marL="13716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Maintain barrier function of the colonic mucosa [14] - facilitating TJ assembly [11]</a:t>
            </a:r>
            <a:endParaRPr lang="en-GB" sz="1800">
              <a:solidFill>
                <a:schemeClr val="dk1"/>
              </a:solidFill>
            </a:endParaRP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Stimulates mucus production and expression of TJs in vitro </a:t>
            </a:r>
            <a:endParaRPr lang="en-GB" sz="1800">
              <a:solidFill>
                <a:schemeClr val="dk1"/>
              </a:solidFill>
            </a:endParaRP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Deficiency in faecal concentrations - Indirect indicator of altered barrier function [16]</a:t>
            </a:r>
            <a:endParaRPr lang="en-GB" sz="1800">
              <a:solidFill>
                <a:schemeClr val="dk1"/>
              </a:solidFill>
            </a:endParaRP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Topical butyrate proved efficacy in refractory distal UC [16]</a:t>
            </a:r>
            <a:endParaRPr lang="en-GB" sz="1800">
              <a:solidFill>
                <a:schemeClr val="dk1"/>
              </a:solidFill>
            </a:endParaRPr>
          </a:p>
          <a:p>
            <a:pPr marL="9144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Inhibit inflammation and reduce oxidative stress [14]</a:t>
            </a:r>
            <a:endParaRPr lang="en-GB"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-667124" y="-805975"/>
            <a:ext cx="10911149" cy="735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body" idx="1"/>
          </p:nvPr>
        </p:nvSpPr>
        <p:spPr>
          <a:xfrm>
            <a:off x="0" y="303950"/>
            <a:ext cx="9144000" cy="48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rgbClr val="0000FF"/>
                </a:solidFill>
              </a:rPr>
              <a:t>Soluble fiber</a:t>
            </a:r>
            <a:r>
              <a:rPr lang="en-GB">
                <a:solidFill>
                  <a:schemeClr val="dk1"/>
                </a:solidFill>
              </a:rPr>
              <a:t> promotes growth of beneficial Bifidobacteria</a:t>
            </a:r>
            <a:endParaRPr lang="en-GB">
              <a:solidFill>
                <a:schemeClr val="dk1"/>
              </a:solidFill>
            </a:endParaRPr>
          </a:p>
          <a:p>
            <a:pPr marL="13716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Primary source of intestinal short-chain fatty acids incl. butyric acid [14]</a:t>
            </a:r>
            <a:endParaRPr lang="en-GB" sz="1800">
              <a:solidFill>
                <a:schemeClr val="dk1"/>
              </a:solidFill>
            </a:endParaRPr>
          </a:p>
          <a:p>
            <a:pPr marL="9144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rgbClr val="0000FF"/>
                </a:solidFill>
              </a:rPr>
              <a:t>Flaxseed fiber</a:t>
            </a:r>
            <a:r>
              <a:rPr lang="en-GB" b="1">
                <a:solidFill>
                  <a:schemeClr val="dk1"/>
                </a:solidFill>
              </a:rPr>
              <a:t> - </a:t>
            </a:r>
            <a:r>
              <a:rPr lang="en-GB">
                <a:solidFill>
                  <a:schemeClr val="dk1"/>
                </a:solidFill>
              </a:rPr>
              <a:t>1-5g/d [14] - Help maintain normal barrier function in the distal colon</a:t>
            </a:r>
            <a:endParaRPr lang="en-GB">
              <a:solidFill>
                <a:schemeClr val="dk1"/>
              </a:solidFill>
            </a:endParaRPr>
          </a:p>
          <a:p>
            <a:pPr marL="9144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rgbClr val="0000FF"/>
                </a:solidFill>
              </a:rPr>
              <a:t>Psyllium seed Husk</a:t>
            </a:r>
            <a:r>
              <a:rPr lang="en-GB" b="1">
                <a:solidFill>
                  <a:schemeClr val="dk1"/>
                </a:solidFill>
              </a:rPr>
              <a:t> - </a:t>
            </a:r>
            <a:r>
              <a:rPr lang="en-GB">
                <a:solidFill>
                  <a:schemeClr val="dk1"/>
                </a:solidFill>
              </a:rPr>
              <a:t>1-5g/d [14]</a:t>
            </a:r>
            <a:endParaRPr lang="en-GB">
              <a:solidFill>
                <a:schemeClr val="dk1"/>
              </a:solidFill>
            </a:endParaRPr>
          </a:p>
          <a:p>
            <a:pPr marL="13716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After 3 months of treatment, patients in the psyllium group</a:t>
            </a:r>
            <a:endParaRPr lang="en-GB">
              <a:solidFill>
                <a:schemeClr val="dk1"/>
              </a:solidFill>
            </a:endParaRPr>
          </a:p>
          <a:p>
            <a:pPr marL="18288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Significant reduction in symptom severity in IBD</a:t>
            </a:r>
            <a:endParaRPr lang="en-GB" sz="1800">
              <a:solidFill>
                <a:schemeClr val="dk1"/>
              </a:solidFill>
            </a:endParaRPr>
          </a:p>
          <a:p>
            <a:pPr marL="13716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Clinical trial, combined treatment with psyllium and probiotic Bifidobacteria and Lactobacilli</a:t>
            </a:r>
            <a:endParaRPr lang="en-GB">
              <a:solidFill>
                <a:schemeClr val="dk1"/>
              </a:solidFill>
            </a:endParaRPr>
          </a:p>
          <a:p>
            <a:pPr marL="18288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Significantly improve symptoms of diarrhea and abdominal pain in patients with Crohn’s disease [14]</a:t>
            </a:r>
            <a:endParaRPr lang="en-GB" sz="18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</a:rPr>
              <a:t>          </a:t>
            </a:r>
            <a:r>
              <a:rPr lang="en-GB" b="1">
                <a:solidFill>
                  <a:srgbClr val="0000FF"/>
                </a:solidFill>
              </a:rPr>
              <a:t>Prebiotics</a:t>
            </a:r>
            <a:endParaRPr lang="en-GB" b="1">
              <a:solidFill>
                <a:srgbClr val="0000FF"/>
              </a:solidFill>
            </a:endParaRPr>
          </a:p>
          <a:p>
            <a:pPr marL="9144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Reduced gut permeability in atopic dermatitis [10]</a:t>
            </a:r>
            <a:endParaRPr lang="en-GB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b="1">
                <a:solidFill>
                  <a:srgbClr val="0000FF"/>
                </a:solidFill>
              </a:rPr>
              <a:t>E. coli Nissle 1917</a:t>
            </a:r>
            <a:r>
              <a:rPr lang="en-GB">
                <a:solidFill>
                  <a:srgbClr val="0000FF"/>
                </a:solidFill>
              </a:rPr>
              <a:t> - Mutaflor® (Ardeypharm GmbH, Herdecke, Germany and EcN, Cadigroup, In Italy) </a:t>
            </a:r>
            <a:endParaRPr lang="en-GB">
              <a:solidFill>
                <a:srgbClr val="0000FF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Nonpathogenic Gram-negative strain EcN 1917 (O6:K5:H1)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Prof. Alfred Nissle, [Ge], 1917 - from 1 healthy soldier’s stool in WWI in Balkan endemy of Shigella diarrhoea [18]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Used in many GIT disorders: 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Diarrhea, Uncomplicated diverticular disease, UC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The only probiotic in ECCO guidelines as alternative to mesalazine to </a:t>
            </a:r>
            <a:r>
              <a:rPr lang="en-GB" sz="1800" b="1">
                <a:solidFill>
                  <a:srgbClr val="0000FF"/>
                </a:solidFill>
              </a:rPr>
              <a:t>keep remission in UC patients</a:t>
            </a:r>
            <a:r>
              <a:rPr lang="en-GB" sz="1800" b="1">
                <a:solidFill>
                  <a:schemeClr val="dk1"/>
                </a:solidFill>
              </a:rPr>
              <a:t> [18]</a:t>
            </a:r>
            <a:endParaRPr lang="en-GB" sz="1800" b="1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chemeClr val="dk1"/>
                </a:solidFill>
              </a:rPr>
              <a:t>Found to reduce increased intestinal permeability [1] [16], 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chemeClr val="dk1"/>
                </a:solidFill>
              </a:rPr>
              <a:t>Leaky gut was also improved [10]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Increased expression of ZO-2 and 1 protein [11]  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chemeClr val="dk1"/>
                </a:solidFill>
              </a:rPr>
              <a:t>Lack of defined virulence factors: </a:t>
            </a:r>
            <a:r>
              <a:rPr lang="en-GB">
                <a:solidFill>
                  <a:schemeClr val="dk1"/>
                </a:solidFill>
              </a:rPr>
              <a:t>Alpha-hemolysin, P-fimbrial adhesins, etc. [18]</a:t>
            </a:r>
            <a:endParaRPr lang="en-GB">
              <a:solidFill>
                <a:schemeClr val="dk1"/>
              </a:solidFill>
            </a:endParaRPr>
          </a:p>
          <a:p>
            <a:pPr lvl="0" rtl="0"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body" idx="1"/>
          </p:nvPr>
        </p:nvSpPr>
        <p:spPr>
          <a:xfrm>
            <a:off x="31425" y="44300"/>
            <a:ext cx="8800800" cy="452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chemeClr val="dk1"/>
                </a:solidFill>
              </a:rPr>
              <a:t>Expression of fitness factors:</a:t>
            </a:r>
            <a:endParaRPr lang="en-GB" b="1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Microcins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Different iron uptake systems: Enterobactin, Yersiniabactin, Aerobactin, Salmochelin, </a:t>
            </a:r>
            <a:endParaRPr lang="en-GB" sz="1800">
              <a:solidFill>
                <a:schemeClr val="dk1"/>
              </a:solidFill>
            </a:endParaRP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Ferric dicitrate transport system, Chu heme transport locus [18]</a:t>
            </a:r>
            <a:endParaRPr lang="en-GB"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chemeClr val="dk1"/>
                </a:solidFill>
              </a:rPr>
              <a:t>Support its survival and efficacious colonization of the human gut</a:t>
            </a:r>
            <a:endParaRPr lang="en-GB" b="1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Adhesins, Proteases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Contribute to the probiotic character of EcN 1917 [18] 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Colonizes the intestine within few days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Remains as colonic flora for months after administration [18]</a:t>
            </a:r>
            <a:endParaRPr lang="en-GB"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chemeClr val="dk1"/>
                </a:solidFill>
              </a:rPr>
              <a:t>Does not produce known toxins</a:t>
            </a:r>
            <a:endParaRPr lang="en-GB" b="1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b="1">
                <a:solidFill>
                  <a:srgbClr val="0000FF"/>
                </a:solidFill>
              </a:rPr>
              <a:t>Intestinal anti-inflammatory effect - also systemic effects [18]</a:t>
            </a:r>
            <a:endParaRPr lang="en-GB" b="1">
              <a:solidFill>
                <a:srgbClr val="0000FF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Shape 38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471749"/>
            <a:ext cx="8991598" cy="426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chemeClr val="dk1"/>
                </a:solidFill>
              </a:rPr>
              <a:t>Direct antimicrobial effects of E. coli Niessle - INHIBITS:</a:t>
            </a:r>
            <a:endParaRPr lang="en-GB" b="1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EHEC (E. coli EDL933) </a:t>
            </a:r>
            <a:r>
              <a:rPr lang="en-GB" sz="1800">
                <a:solidFill>
                  <a:srgbClr val="0000FF"/>
                </a:solidFill>
              </a:rPr>
              <a:t>colonization</a:t>
            </a:r>
            <a:r>
              <a:rPr lang="en-GB" sz="1800">
                <a:solidFill>
                  <a:schemeClr val="dk1"/>
                </a:solidFill>
              </a:rPr>
              <a:t> in animal models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rgbClr val="0000FF"/>
                </a:solidFill>
              </a:rPr>
              <a:t>Synthesis of Shiga</a:t>
            </a:r>
            <a:r>
              <a:rPr lang="en-GB" sz="1800">
                <a:solidFill>
                  <a:schemeClr val="dk1"/>
                </a:solidFill>
              </a:rPr>
              <a:t> -Toxins in co-cultivation experiment with STEC (Shiga-Toxin producing E. coli)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Expresses F1C </a:t>
            </a:r>
            <a:r>
              <a:rPr lang="en-GB" sz="1800">
                <a:solidFill>
                  <a:srgbClr val="0000FF"/>
                </a:solidFill>
              </a:rPr>
              <a:t>Fimbria - </a:t>
            </a:r>
            <a:r>
              <a:rPr lang="en-GB" sz="1800">
                <a:solidFill>
                  <a:schemeClr val="dk1"/>
                </a:solidFill>
              </a:rPr>
              <a:t> important in the formation of biofilm, adherence to epithelial cells and persistence [18]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1800">
                <a:solidFill>
                  <a:srgbClr val="0000FF"/>
                </a:solidFill>
              </a:rPr>
              <a:t>Flagellum </a:t>
            </a:r>
            <a:r>
              <a:rPr lang="en-GB" sz="1800">
                <a:solidFill>
                  <a:schemeClr val="dk1"/>
                </a:solidFill>
              </a:rPr>
              <a:t> - efficiently compete with pathogens for binding sites on host tissue [18]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chemeClr val="dk1"/>
                </a:solidFill>
              </a:rPr>
              <a:t>Directly stimulates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b="1">
                <a:solidFill>
                  <a:schemeClr val="dk1"/>
                </a:solidFill>
              </a:rPr>
              <a:t>defensin production</a:t>
            </a:r>
            <a:r>
              <a:rPr lang="en-GB">
                <a:solidFill>
                  <a:schemeClr val="dk1"/>
                </a:solidFill>
              </a:rPr>
              <a:t> by intestinal epithelial cells</a:t>
            </a:r>
            <a:endParaRPr lang="en-GB">
              <a:solidFill>
                <a:schemeClr val="dk1"/>
              </a:solidFill>
            </a:endParaRP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1800">
                <a:solidFill>
                  <a:srgbClr val="0000FF"/>
                </a:solidFill>
              </a:rPr>
              <a:t>Human beta-defensin - </a:t>
            </a:r>
            <a:r>
              <a:rPr lang="en-GB" sz="1800">
                <a:solidFill>
                  <a:schemeClr val="dk1"/>
                </a:solidFill>
              </a:rPr>
              <a:t>Inhibits adhesion and invasion of </a:t>
            </a:r>
            <a:r>
              <a:rPr lang="en-GB" sz="1800" b="1">
                <a:solidFill>
                  <a:schemeClr val="dk1"/>
                </a:solidFill>
              </a:rPr>
              <a:t>pathogenic adherent invasive E. coli</a:t>
            </a:r>
            <a:endParaRPr lang="en-GB" sz="1800" b="1">
              <a:solidFill>
                <a:schemeClr val="dk1"/>
              </a:solidFill>
            </a:endParaRPr>
          </a:p>
          <a:p>
            <a: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Wingdings" panose="05000000000000000000"/>
              <a:buChar char="§"/>
            </a:pPr>
            <a:r>
              <a:rPr lang="en-GB" sz="1800">
                <a:solidFill>
                  <a:srgbClr val="990000"/>
                </a:solidFill>
              </a:rPr>
              <a:t>Key role as trigger in immune response in IBD patients [18]</a:t>
            </a:r>
            <a:endParaRPr lang="en-GB" sz="1800">
              <a:solidFill>
                <a:srgbClr val="99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chemeClr val="dk1"/>
                </a:solidFill>
              </a:rPr>
              <a:t>Strengthens tight junctions</a:t>
            </a:r>
            <a:r>
              <a:rPr lang="en-GB">
                <a:solidFill>
                  <a:schemeClr val="dk1"/>
                </a:solidFill>
              </a:rPr>
              <a:t> of intestinal epithelial cells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Up-regulating the expression of the mRNA for the zonula occludens proteins ZO-1 and ZO-2</a:t>
            </a:r>
            <a:endParaRPr lang="en-GB" sz="1800">
              <a:solidFill>
                <a:schemeClr val="dk1"/>
              </a:solidFill>
            </a:endParaRP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Effect on the </a:t>
            </a:r>
            <a:r>
              <a:rPr lang="en-GB" sz="1800">
                <a:solidFill>
                  <a:srgbClr val="0000FF"/>
                </a:solidFill>
              </a:rPr>
              <a:t>repair of the “leaky gut” </a:t>
            </a:r>
            <a:r>
              <a:rPr lang="en-GB" sz="1800">
                <a:solidFill>
                  <a:schemeClr val="dk1"/>
                </a:solidFill>
              </a:rPr>
              <a:t>[18]</a:t>
            </a:r>
            <a:endParaRPr lang="en-GB"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body" idx="1"/>
          </p:nvPr>
        </p:nvSpPr>
        <p:spPr>
          <a:xfrm>
            <a:off x="0" y="31950"/>
            <a:ext cx="8832300" cy="453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 b="1">
                <a:solidFill>
                  <a:schemeClr val="dk1"/>
                </a:solidFill>
              </a:rPr>
              <a:t>Decreasing in pro-inflammatory cytokines</a:t>
            </a:r>
            <a:endParaRPr lang="en-GB" sz="1600" b="1">
              <a:solidFill>
                <a:schemeClr val="dk1"/>
              </a:solidFill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IL-2, TNF-alpha, IFN-gamma</a:t>
            </a:r>
            <a:endParaRPr lang="en-GB" sz="160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 b="1">
                <a:solidFill>
                  <a:schemeClr val="dk1"/>
                </a:solidFill>
              </a:rPr>
              <a:t>Increasing anti-inflammatory cytokines</a:t>
            </a:r>
            <a:r>
              <a:rPr lang="en-GB" sz="1600">
                <a:solidFill>
                  <a:schemeClr val="dk1"/>
                </a:solidFill>
              </a:rPr>
              <a:t> by peripheral blood mononuclear cells </a:t>
            </a:r>
            <a:r>
              <a:rPr lang="en-GB" sz="1600">
                <a:solidFill>
                  <a:srgbClr val="0000FF"/>
                </a:solidFill>
              </a:rPr>
              <a:t>Decrease intestinal inflammation</a:t>
            </a:r>
            <a:endParaRPr lang="en-GB" sz="1600">
              <a:solidFill>
                <a:srgbClr val="0000FF"/>
              </a:solidFill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Doesn’t affect activated tissue-bound T cells</a:t>
            </a:r>
            <a:endParaRPr lang="en-GB" sz="1600">
              <a:solidFill>
                <a:schemeClr val="dk1"/>
              </a:solidFill>
            </a:endParaRPr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Specific LPS - Immunogenicity, without major immunotoxic properties at doses suggested [18]</a:t>
            </a:r>
            <a:endParaRPr lang="en-GB" sz="160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 b="1">
                <a:solidFill>
                  <a:schemeClr val="dk1"/>
                </a:solidFill>
              </a:rPr>
              <a:t>Microcins</a:t>
            </a:r>
            <a:endParaRPr lang="en-GB" sz="1600" b="1">
              <a:solidFill>
                <a:schemeClr val="dk1"/>
              </a:solidFill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Enable Escherichia coli Nissle 1917 (EcN) to </a:t>
            </a:r>
            <a:r>
              <a:rPr lang="en-GB" sz="1600" b="1">
                <a:solidFill>
                  <a:schemeClr val="dk1"/>
                </a:solidFill>
              </a:rPr>
              <a:t>limit the expansion of:</a:t>
            </a:r>
            <a:endParaRPr lang="en-GB" sz="1600" b="1">
              <a:solidFill>
                <a:schemeClr val="dk1"/>
              </a:solidFill>
            </a:endParaRPr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1600">
                <a:solidFill>
                  <a:srgbClr val="0000FF"/>
                </a:solidFill>
              </a:rPr>
              <a:t>Competing Enterobacteriaceae (including pathogens and pathobionts) during intestinal inflammation</a:t>
            </a:r>
            <a:endParaRPr lang="en-GB" sz="1600">
              <a:solidFill>
                <a:srgbClr val="0000FF"/>
              </a:solidFill>
            </a:endParaRPr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1600">
                <a:solidFill>
                  <a:srgbClr val="0000FF"/>
                </a:solidFill>
              </a:rPr>
              <a:t>Commensal E. coli</a:t>
            </a:r>
            <a:endParaRPr lang="en-GB" sz="1600">
              <a:solidFill>
                <a:srgbClr val="0000FF"/>
              </a:solidFill>
            </a:endParaRPr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1600">
                <a:solidFill>
                  <a:srgbClr val="0000FF"/>
                </a:solidFill>
              </a:rPr>
              <a:t>Adherent-invasive E. coli</a:t>
            </a:r>
            <a:endParaRPr lang="en-GB" sz="1600">
              <a:solidFill>
                <a:srgbClr val="0000FF"/>
              </a:solidFill>
            </a:endParaRPr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1600">
                <a:solidFill>
                  <a:srgbClr val="0000FF"/>
                </a:solidFill>
              </a:rPr>
              <a:t>Related pathogen Salmonella enterica [19]</a:t>
            </a:r>
            <a:endParaRPr lang="en-GB" sz="1600">
              <a:solidFill>
                <a:srgbClr val="0000FF"/>
              </a:solidFill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</a:pPr>
            <a:r>
              <a:rPr lang="en-GB" sz="1600">
                <a:solidFill>
                  <a:srgbClr val="351C75"/>
                </a:solidFill>
              </a:rPr>
              <a:t>Cross outer and inner membranes of </a:t>
            </a:r>
            <a:r>
              <a:rPr lang="en-GB" sz="1600" b="1">
                <a:solidFill>
                  <a:srgbClr val="0000FF"/>
                </a:solidFill>
              </a:rPr>
              <a:t>Gram-negative bacteria</a:t>
            </a:r>
            <a:r>
              <a:rPr lang="en-GB" sz="1600">
                <a:solidFill>
                  <a:srgbClr val="0000FF"/>
                </a:solidFill>
              </a:rPr>
              <a:t> </a:t>
            </a:r>
            <a:r>
              <a:rPr lang="en-GB" sz="1600">
                <a:solidFill>
                  <a:srgbClr val="351C75"/>
                </a:solidFill>
              </a:rPr>
              <a:t>and supress transkription etc.</a:t>
            </a:r>
            <a:endParaRPr lang="en-GB" sz="1600">
              <a:solidFill>
                <a:srgbClr val="351C75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6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hape 39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1809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180899" y="0"/>
            <a:ext cx="496309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 descr="trevor-wheat-3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1900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Image result for mucosal barrier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494000" y="2725499"/>
            <a:ext cx="4649999" cy="241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Shape 40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450898" y="76200"/>
            <a:ext cx="6693100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body" idx="1"/>
          </p:nvPr>
        </p:nvSpPr>
        <p:spPr>
          <a:xfrm>
            <a:off x="0" y="472550"/>
            <a:ext cx="9144000" cy="460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-GB" b="1">
                <a:solidFill>
                  <a:schemeClr val="dk1"/>
                </a:solidFill>
              </a:rPr>
              <a:t>Antioxidants !!!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-GB" b="1">
                <a:solidFill>
                  <a:schemeClr val="dk1"/>
                </a:solidFill>
              </a:rPr>
              <a:t>Folic acid</a:t>
            </a:r>
            <a:r>
              <a:rPr lang="en-GB">
                <a:solidFill>
                  <a:schemeClr val="dk1"/>
                </a:solidFill>
              </a:rPr>
              <a:t> - epithelial proliferation: 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-GB" b="1">
                <a:solidFill>
                  <a:schemeClr val="dk1"/>
                </a:solidFill>
              </a:rPr>
              <a:t>AMK: glutamine, arginine, tryptophan, citrulline</a:t>
            </a:r>
            <a:r>
              <a:rPr lang="en-GB">
                <a:solidFill>
                  <a:schemeClr val="dk1"/>
                </a:solidFill>
              </a:rPr>
              <a:t> [16]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-GB" b="1">
                <a:solidFill>
                  <a:schemeClr val="dk1"/>
                </a:solidFill>
              </a:rPr>
              <a:t>Beta - Lactoglobulin </a:t>
            </a:r>
            <a:r>
              <a:rPr lang="en-GB">
                <a:solidFill>
                  <a:schemeClr val="dk1"/>
                </a:solidFill>
              </a:rPr>
              <a:t>(from skim milk)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-GB" b="1">
                <a:solidFill>
                  <a:schemeClr val="dk1"/>
                </a:solidFill>
              </a:rPr>
              <a:t>Casein</a:t>
            </a:r>
            <a:r>
              <a:rPr lang="en-GB">
                <a:solidFill>
                  <a:schemeClr val="dk1"/>
                </a:solidFill>
              </a:rPr>
              <a:t> peptide Asn-Pro-Trp-Asp-Gln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-GB" b="1">
                <a:solidFill>
                  <a:schemeClr val="dk1"/>
                </a:solidFill>
              </a:rPr>
              <a:t>Autophagy </a:t>
            </a:r>
            <a:r>
              <a:rPr lang="en-GB">
                <a:solidFill>
                  <a:schemeClr val="dk1"/>
                </a:solidFill>
              </a:rPr>
              <a:t>- involved in the regulation of TJs by degradation of a pore-forming claudin  [16]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-GB" b="1">
                <a:solidFill>
                  <a:schemeClr val="dk1"/>
                </a:solidFill>
              </a:rPr>
              <a:t>Black tea</a:t>
            </a:r>
            <a:r>
              <a:rPr lang="en-GB">
                <a:solidFill>
                  <a:schemeClr val="dk1"/>
                </a:solidFill>
              </a:rPr>
              <a:t> (Camellia sinensis) </a:t>
            </a:r>
            <a:r>
              <a:rPr lang="en-GB" b="1">
                <a:solidFill>
                  <a:schemeClr val="dk1"/>
                </a:solidFill>
              </a:rPr>
              <a:t> - Epigallocatechin gallate 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-GB" b="1">
                <a:solidFill>
                  <a:schemeClr val="dk1"/>
                </a:solidFill>
              </a:rPr>
              <a:t>Curcumin (turmeric) </a:t>
            </a:r>
            <a:r>
              <a:rPr lang="en-GB">
                <a:solidFill>
                  <a:schemeClr val="dk1"/>
                </a:solidFill>
              </a:rPr>
              <a:t>-  Efficacious in experimental colitis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800">
                <a:solidFill>
                  <a:schemeClr val="dk1"/>
                </a:solidFill>
              </a:rPr>
              <a:t>Eff. in colonic inflammation in multidrug-resistant mice with IBD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800">
                <a:solidFill>
                  <a:schemeClr val="dk1"/>
                </a:solidFill>
              </a:rPr>
              <a:t>Should be used at moderate doses  - At high doses it can enhance oxidative stress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-GB" b="1">
                <a:solidFill>
                  <a:schemeClr val="dk1"/>
                </a:solidFill>
              </a:rPr>
              <a:t>Grape seed proanthocyanidines (GSPs) - </a:t>
            </a:r>
            <a:r>
              <a:rPr lang="en-GB">
                <a:solidFill>
                  <a:schemeClr val="dk1"/>
                </a:solidFill>
              </a:rPr>
              <a:t> proanthocyanidins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-GB" b="1">
                <a:solidFill>
                  <a:schemeClr val="dk1"/>
                </a:solidFill>
              </a:rPr>
              <a:t>Jogurt and Kefir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22350" y="30225"/>
            <a:ext cx="8172300" cy="36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6000"/>
              <a:buFont typeface="Arial" panose="020B0604020202020204"/>
              <a:buNone/>
            </a:pPr>
            <a:r>
              <a:rPr lang="en-GB" sz="2400" b="1">
                <a:solidFill>
                  <a:schemeClr val="dk1"/>
                </a:solidFill>
              </a:rPr>
              <a:t>Food to prefer:</a:t>
            </a:r>
            <a:endParaRPr lang="en-GB"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0" y="-335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Folic acid</a:t>
            </a:r>
            <a:r>
              <a:rPr lang="en-GB"/>
              <a:t> - crucial for reducing homocystein levels</a:t>
            </a:r>
            <a:endParaRPr lang="en-GB"/>
          </a:p>
        </p:txBody>
      </p:sp>
      <p:sp>
        <p:nvSpPr>
          <p:cNvPr id="414" name="Shape 414"/>
          <p:cNvSpPr txBox="1"/>
          <p:nvPr>
            <p:ph type="body" idx="1"/>
          </p:nvPr>
        </p:nvSpPr>
        <p:spPr>
          <a:xfrm>
            <a:off x="80375" y="539125"/>
            <a:ext cx="9063600" cy="460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Methylation Nutrients (Vitamins B6, B9, B12, and biotin) - </a:t>
            </a:r>
            <a:r>
              <a:rPr lang="en-GB">
                <a:solidFill>
                  <a:schemeClr val="dk1"/>
                </a:solidFill>
              </a:rPr>
              <a:t>perhaps the most critical to keep the body producing glutathione - esp. </a:t>
            </a:r>
            <a:r>
              <a:rPr lang="en-GB" b="1">
                <a:solidFill>
                  <a:schemeClr val="dk1"/>
                </a:solidFill>
              </a:rPr>
              <a:t>Folate Foods:</a:t>
            </a:r>
            <a:endParaRPr lang="en-GB" b="1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Garbanzo beans (chickpeas)   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Liver  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Pinto beans  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Lentils 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Spinach  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Asparagus  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Avocado  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Beets  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Black eyed peas  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Broccoli   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Navy Beans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Kidney Beans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Lima Beans</a:t>
            </a:r>
            <a:endParaRPr lang="en-GB">
              <a:solidFill>
                <a:schemeClr val="dk1"/>
              </a:solidFill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3706075" y="1349975"/>
            <a:ext cx="3031200" cy="32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Collard Greens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Turnip Greens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Mustard Greens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Romaine Lettuce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Papaya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Oranges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Grapefruit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Strawberries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Raspberries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Lentils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Pinto Beans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Garbanzo Beans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Black Beans</a:t>
            </a:r>
            <a:endParaRPr lang="en-GB"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416" name="Shape 416"/>
          <p:cNvSpPr txBox="1"/>
          <p:nvPr/>
        </p:nvSpPr>
        <p:spPr>
          <a:xfrm>
            <a:off x="6170250" y="1262950"/>
            <a:ext cx="2865600" cy="3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Okra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Brussels Sprout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Cauliflower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Dark Leafy Greens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GB" sz="1800">
                <a:solidFill>
                  <a:schemeClr val="dk1"/>
                </a:solidFill>
              </a:rPr>
              <a:t>Citrus </a:t>
            </a:r>
            <a:endParaRPr lang="en-GB"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351C75"/>
                </a:solidFill>
              </a:rPr>
              <a:t>Being destroyed by cooking !</a:t>
            </a:r>
            <a:endParaRPr lang="en-GB" sz="1800" b="1">
              <a:solidFill>
                <a:srgbClr val="351C75"/>
              </a:solidFill>
            </a:endParaRPr>
          </a:p>
          <a:p>
            <a:pPr lvl="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type="body" idx="1"/>
          </p:nvPr>
        </p:nvSpPr>
        <p:spPr>
          <a:xfrm>
            <a:off x="0" y="291275"/>
            <a:ext cx="9144000" cy="469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-GB" b="1">
                <a:solidFill>
                  <a:schemeClr val="dk1"/>
                </a:solidFill>
              </a:rPr>
              <a:t>Fibers</a:t>
            </a:r>
            <a:r>
              <a:rPr lang="en-GB">
                <a:solidFill>
                  <a:schemeClr val="dk1"/>
                </a:solidFill>
              </a:rPr>
              <a:t> - flax seed, psyllium, </a:t>
            </a:r>
            <a:r>
              <a:rPr lang="en-GB" b="1">
                <a:solidFill>
                  <a:schemeClr val="dk1"/>
                </a:solidFill>
              </a:rPr>
              <a:t>Fiber from brassica, </a:t>
            </a:r>
            <a:r>
              <a:rPr lang="en-GB">
                <a:solidFill>
                  <a:schemeClr val="dk1"/>
                </a:solidFill>
              </a:rPr>
              <a:t>…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-GB" b="1">
                <a:solidFill>
                  <a:schemeClr val="dk1"/>
                </a:solidFill>
              </a:rPr>
              <a:t>Fatty acids: Propionate, Acetate, Butyrate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-GB" b="1">
                <a:solidFill>
                  <a:schemeClr val="dk1"/>
                </a:solidFill>
              </a:rPr>
              <a:t>Extra virgin olive oil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-GB" b="1">
                <a:solidFill>
                  <a:schemeClr val="dk1"/>
                </a:solidFill>
              </a:rPr>
              <a:t>PUFA: Conjugated linoleic a. (CLA), Gamma-linolenic a. (GLA) - 200–400 mg, Docosahexaenoic acid (DHA), Eicosapentaenoic acid (EPA) </a:t>
            </a:r>
            <a:r>
              <a:rPr lang="en-GB" sz="1200" b="1">
                <a:solidFill>
                  <a:schemeClr val="dk1"/>
                </a:solidFill>
              </a:rPr>
              <a:t>[14], </a:t>
            </a:r>
            <a:endParaRPr lang="en-GB" sz="1200" b="1">
              <a:solidFill>
                <a:schemeClr val="dk1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○"/>
            </a:pPr>
            <a:r>
              <a:rPr lang="en-GB" sz="1800">
                <a:solidFill>
                  <a:schemeClr val="dk1"/>
                </a:solidFill>
              </a:rPr>
              <a:t>In membrane phospholipids fraction of human mucosal epithelial cells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GB" sz="1800">
                <a:solidFill>
                  <a:schemeClr val="dk1"/>
                </a:solidFill>
              </a:rPr>
              <a:t>reduce mucosal permeability caused by inflammatory cytokines [14]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-GB" b="1">
                <a:solidFill>
                  <a:schemeClr val="dk1"/>
                </a:solidFill>
              </a:rPr>
              <a:t>Soy milk fermented - </a:t>
            </a:r>
            <a:r>
              <a:rPr lang="en-GB">
                <a:solidFill>
                  <a:schemeClr val="dk1"/>
                </a:solidFill>
              </a:rPr>
              <a:t>by L. plantarum, Lactobacillus fermentum, and L. rhamnosus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en-GB" b="1">
                <a:solidFill>
                  <a:schemeClr val="dk1"/>
                </a:solidFill>
              </a:rPr>
              <a:t>Bromelain - </a:t>
            </a:r>
            <a:r>
              <a:rPr lang="en-GB">
                <a:solidFill>
                  <a:schemeClr val="dk1"/>
                </a:solidFill>
              </a:rPr>
              <a:t>Pineapple [20]  - Anti-inflammatory effect via proteolytic activity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reduce CD4+ T-cell infiltrations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improvement of clinical and histologic severity of colonic inflammation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chemeClr val="dk1"/>
                </a:solidFill>
              </a:rPr>
              <a:t>Germinated barley foodstuff - </a:t>
            </a:r>
            <a:r>
              <a:rPr lang="en-GB">
                <a:solidFill>
                  <a:schemeClr val="dk1"/>
                </a:solidFill>
              </a:rPr>
              <a:t>Dietary fiber and glutamine-rich protein 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 function as a probiotic [20] effect. In UC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chemeClr val="dk1"/>
                </a:solidFill>
              </a:rPr>
              <a:t>Wheat grass (Triticum aestivum)</a:t>
            </a:r>
            <a:endParaRPr lang="en-GB" b="1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422" name="Shape 422"/>
          <p:cNvSpPr txBox="1"/>
          <p:nvPr/>
        </p:nvSpPr>
        <p:spPr>
          <a:xfrm>
            <a:off x="22350" y="-85800"/>
            <a:ext cx="8172300" cy="47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>
                <a:solidFill>
                  <a:schemeClr val="dk1"/>
                </a:solidFill>
              </a:rPr>
              <a:t>Food to prefer:</a:t>
            </a:r>
            <a:endParaRPr lang="en-GB"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body" idx="1"/>
          </p:nvPr>
        </p:nvSpPr>
        <p:spPr>
          <a:xfrm>
            <a:off x="37600" y="69025"/>
            <a:ext cx="8794800" cy="45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N-acetyl-D-glucosamine (NAG) - </a:t>
            </a:r>
            <a:r>
              <a:rPr lang="en-GB">
                <a:solidFill>
                  <a:schemeClr val="dk1"/>
                </a:solidFill>
              </a:rPr>
              <a:t>375–750 mg [14]</a:t>
            </a:r>
            <a:endParaRPr lang="en-GB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In large concentrations in: Intestinal mucus, secretory IgA and Other Igs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Blocks the adherence of Candida albicans to the GIT mucosa  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Stimulates the growth of beneficial Bifidobacteria in vitro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Is deficient in the mucin of IBD patients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X in the biosynthesis [ N-acetylation of glucosamine-6-phosphate to form NAG, etc.]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Absorbed from the gut lumen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Directly incorporated into glycosaminoglycans and glycoproteins of GIT mucosa [14]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Children with </a:t>
            </a:r>
            <a:r>
              <a:rPr lang="en-GB">
                <a:solidFill>
                  <a:srgbClr val="0000FF"/>
                </a:solidFill>
              </a:rPr>
              <a:t>severe UC and Crohn’s disease</a:t>
            </a:r>
            <a:r>
              <a:rPr lang="en-GB">
                <a:solidFill>
                  <a:schemeClr val="dk1"/>
                </a:solidFill>
              </a:rPr>
              <a:t> unresponsive to conventional treatment 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NAG p.o. or rectally, 3–6 g daily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8 of 12 children had </a:t>
            </a:r>
            <a:r>
              <a:rPr lang="en-GB" sz="1800">
                <a:solidFill>
                  <a:srgbClr val="0000FF"/>
                </a:solidFill>
              </a:rPr>
              <a:t>clear improvement</a:t>
            </a:r>
            <a:r>
              <a:rPr lang="en-GB" sz="1800">
                <a:solidFill>
                  <a:schemeClr val="dk1"/>
                </a:solidFill>
              </a:rPr>
              <a:t> [14]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rgbClr val="0000FF"/>
                </a:solidFill>
              </a:rPr>
              <a:t>Symptomatic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>
                <a:solidFill>
                  <a:srgbClr val="0000FF"/>
                </a:solidFill>
              </a:rPr>
              <a:t>Crohn’s stricture</a:t>
            </a:r>
            <a:r>
              <a:rPr lang="en-GB">
                <a:solidFill>
                  <a:schemeClr val="dk1"/>
                </a:solidFill>
              </a:rPr>
              <a:t> 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4 out of 7 - endoscopic and X-ray </a:t>
            </a:r>
            <a:r>
              <a:rPr lang="en-GB" sz="1800">
                <a:solidFill>
                  <a:srgbClr val="0000FF"/>
                </a:solidFill>
              </a:rPr>
              <a:t>improvement</a:t>
            </a:r>
            <a:r>
              <a:rPr lang="en-GB" sz="1800">
                <a:solidFill>
                  <a:schemeClr val="dk1"/>
                </a:solidFill>
              </a:rPr>
              <a:t> </a:t>
            </a:r>
            <a:r>
              <a:rPr lang="en-GB" sz="1800">
                <a:solidFill>
                  <a:srgbClr val="0000FF"/>
                </a:solidFill>
              </a:rPr>
              <a:t>and avoid surgery</a:t>
            </a:r>
            <a:r>
              <a:rPr lang="en-GB" sz="1800">
                <a:solidFill>
                  <a:schemeClr val="dk1"/>
                </a:solidFill>
              </a:rPr>
              <a:t> over follow-up of 2.5 years [14]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Shape 432" descr="mfcd00061615-large.pn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012700" y="0"/>
            <a:ext cx="2131299" cy="2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Shape 433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 b="1"/>
              <a:t>What is</a:t>
            </a:r>
            <a:r>
              <a:rPr lang="en-GB" sz="2400"/>
              <a:t> </a:t>
            </a:r>
            <a:r>
              <a:rPr lang="en-GB" sz="2400" b="1"/>
              <a:t>N-acetyl-D-glucosamine (NAG)  ?</a:t>
            </a:r>
            <a:r>
              <a:rPr lang="en-GB" sz="2400"/>
              <a:t> </a:t>
            </a:r>
            <a:endParaRPr lang="en-GB" sz="2400"/>
          </a:p>
        </p:txBody>
      </p:sp>
      <p:sp>
        <p:nvSpPr>
          <p:cNvPr id="434" name="Shape 434"/>
          <p:cNvSpPr txBox="1"/>
          <p:nvPr>
            <p:ph type="body" idx="1"/>
          </p:nvPr>
        </p:nvSpPr>
        <p:spPr>
          <a:xfrm>
            <a:off x="0" y="450800"/>
            <a:ext cx="8869200" cy="46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 b="1">
                <a:solidFill>
                  <a:schemeClr val="dk1"/>
                </a:solidFill>
              </a:rPr>
              <a:t>amide between glucosamine and acetic acid n</a:t>
            </a:r>
            <a:r>
              <a:rPr lang="en-GB" sz="1600">
                <a:solidFill>
                  <a:schemeClr val="dk1"/>
                </a:solidFill>
              </a:rPr>
              <a:t>aturally: </a:t>
            </a:r>
            <a:endParaRPr lang="en-GB" sz="1600">
              <a:solidFill>
                <a:schemeClr val="dk1"/>
              </a:solidFill>
            </a:endParaRPr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part of a biopolymer of </a:t>
            </a:r>
            <a:r>
              <a:rPr lang="en-GB" sz="1600" b="1">
                <a:solidFill>
                  <a:srgbClr val="38761D"/>
                </a:solidFill>
              </a:rPr>
              <a:t>bacterial cell wall</a:t>
            </a:r>
            <a:r>
              <a:rPr lang="en-GB" sz="1600">
                <a:solidFill>
                  <a:schemeClr val="dk1"/>
                </a:solidFill>
              </a:rPr>
              <a:t>, </a:t>
            </a:r>
            <a:endParaRPr lang="en-GB" sz="1600">
              <a:solidFill>
                <a:schemeClr val="dk1"/>
              </a:solidFill>
            </a:endParaRPr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monomeric unit of the polymer chitin </a:t>
            </a:r>
            <a:endParaRPr lang="en-GB" sz="1600">
              <a:solidFill>
                <a:schemeClr val="dk1"/>
              </a:solidFill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</a:pPr>
            <a:r>
              <a:rPr lang="en-GB" sz="1600" b="1">
                <a:solidFill>
                  <a:schemeClr val="dk1"/>
                </a:solidFill>
              </a:rPr>
              <a:t>isolated from </a:t>
            </a:r>
            <a:r>
              <a:rPr lang="en-GB" sz="1600" b="1">
                <a:solidFill>
                  <a:srgbClr val="38761D"/>
                </a:solidFill>
              </a:rPr>
              <a:t>crab and shrimp shells, squid endoskeletons</a:t>
            </a:r>
            <a:r>
              <a:rPr lang="en-GB" sz="1600" b="1">
                <a:solidFill>
                  <a:schemeClr val="dk1"/>
                </a:solidFill>
              </a:rPr>
              <a:t> </a:t>
            </a:r>
            <a:endParaRPr lang="en-GB" sz="1600" b="1">
              <a:solidFill>
                <a:schemeClr val="dk1"/>
              </a:solidFill>
            </a:endParaRPr>
          </a:p>
          <a:p>
            <a: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major component of the </a:t>
            </a:r>
            <a:r>
              <a:rPr lang="en-GB" sz="1600" b="1">
                <a:solidFill>
                  <a:srgbClr val="38761D"/>
                </a:solidFill>
              </a:rPr>
              <a:t>cell walls of most fungi</a:t>
            </a:r>
            <a:endParaRPr lang="en-GB" sz="1600" b="1">
              <a:solidFill>
                <a:srgbClr val="38761D"/>
              </a:solidFill>
            </a:endParaRPr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polymerized with glucuronic acid  </a:t>
            </a:r>
            <a:r>
              <a:rPr lang="en-GB" sz="1600">
                <a:solidFill>
                  <a:srgbClr val="1155CC"/>
                </a:solidFill>
              </a:rPr>
              <a:t>forms hyaluronan, keratan sulfate</a:t>
            </a:r>
            <a:endParaRPr lang="en-GB" sz="1600">
              <a:solidFill>
                <a:srgbClr val="1155CC"/>
              </a:solidFill>
            </a:endParaRPr>
          </a:p>
          <a:p>
            <a: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</a:pPr>
            <a:r>
              <a:rPr lang="en-GB" sz="1600">
                <a:solidFill>
                  <a:srgbClr val="1155CC"/>
                </a:solidFill>
              </a:rPr>
              <a:t>in cartilage, cornea, in skin, blood vessel, bone tissue, mucosa</a:t>
            </a:r>
            <a:endParaRPr lang="en-GB" sz="1600">
              <a:solidFill>
                <a:srgbClr val="1155CC"/>
              </a:solidFill>
            </a:endParaRPr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linked to serine or threonine residues - O-GlcNAc proteins and others</a:t>
            </a:r>
            <a:endParaRPr lang="en-GB" sz="1600">
              <a:solidFill>
                <a:schemeClr val="dk1"/>
              </a:solidFill>
            </a:endParaRPr>
          </a:p>
          <a:p>
            <a: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ubiquitous post-translational protein modification</a:t>
            </a:r>
            <a:endParaRPr lang="en-GB" sz="1600">
              <a:solidFill>
                <a:schemeClr val="dk1"/>
              </a:solidFill>
            </a:endParaRPr>
          </a:p>
          <a:p>
            <a: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O-GlcNAc levels of soluble tau protein in brains with AD are markedly lower than in healthy brain</a:t>
            </a:r>
            <a:endParaRPr lang="en-GB" sz="1600">
              <a:solidFill>
                <a:schemeClr val="dk1"/>
              </a:solidFill>
            </a:endParaRP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</a:pPr>
            <a:r>
              <a:rPr lang="en-GB" sz="1600" b="1">
                <a:solidFill>
                  <a:srgbClr val="1155CC"/>
                </a:solidFill>
              </a:rPr>
              <a:t>inhibitor of elastase release from human polymorphonuclear leukocytes</a:t>
            </a:r>
            <a:endParaRPr lang="en-GB" sz="1600" b="1">
              <a:solidFill>
                <a:srgbClr val="1155CC"/>
              </a:solidFill>
            </a:endParaRPr>
          </a:p>
          <a:p>
            <a:pPr marL="914400" lvl="1" indent="-330200" rtl="0"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GB" sz="1600" b="1">
                <a:solidFill>
                  <a:schemeClr val="dk1"/>
                </a:solidFill>
              </a:rPr>
              <a:t>oral polymeric N-acetyl-D-glucosamine</a:t>
            </a:r>
            <a:r>
              <a:rPr lang="en-GB" sz="1600">
                <a:solidFill>
                  <a:schemeClr val="dk1"/>
                </a:solidFill>
              </a:rPr>
              <a:t> </a:t>
            </a:r>
            <a:endParaRPr lang="en-GB" sz="1600">
              <a:solidFill>
                <a:schemeClr val="dk1"/>
              </a:solidFill>
            </a:endParaRPr>
          </a:p>
          <a:p>
            <a:pPr marL="1371600" lvl="2" indent="-330200" rtl="0"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useful in treating patients with osteoarthritis</a:t>
            </a:r>
            <a:endParaRPr lang="en-GB" sz="1600">
              <a:solidFill>
                <a:schemeClr val="dk1"/>
              </a:solidFill>
            </a:endParaRP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 b="1">
                <a:solidFill>
                  <a:srgbClr val="351C75"/>
                </a:solidFill>
              </a:rPr>
              <a:t>chitosan - deacetylation of chitin in alkalic pH</a:t>
            </a:r>
            <a:endParaRPr lang="en-GB" sz="1600" b="1">
              <a:solidFill>
                <a:srgbClr val="351C75"/>
              </a:solidFill>
            </a:endParaRPr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>
                <a:solidFill>
                  <a:schemeClr val="dk1"/>
                </a:solidFill>
              </a:rPr>
              <a:t>part of </a:t>
            </a:r>
            <a:r>
              <a:rPr lang="en-GB" sz="1600">
                <a:solidFill>
                  <a:srgbClr val="351C75"/>
                </a:solidFill>
              </a:rPr>
              <a:t>healing hydrogels and research of neuroregeneration</a:t>
            </a:r>
            <a:endParaRPr lang="en-GB" sz="1600">
              <a:solidFill>
                <a:srgbClr val="351C75"/>
              </a:solidFill>
            </a:endParaRP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 b="1">
                <a:solidFill>
                  <a:srgbClr val="990000"/>
                </a:solidFill>
              </a:rPr>
              <a:t>wheat</a:t>
            </a:r>
            <a:r>
              <a:rPr lang="en-GB" sz="1600">
                <a:solidFill>
                  <a:srgbClr val="990000"/>
                </a:solidFill>
              </a:rPr>
              <a:t> germ agglutinin [WGA] </a:t>
            </a:r>
            <a:r>
              <a:rPr lang="en-GB" sz="1600">
                <a:solidFill>
                  <a:schemeClr val="dk1"/>
                </a:solidFill>
              </a:rPr>
              <a:t>- lectin protecting wheat (Triticum vulgaris) from insects, yeast and bacteria. Binds to N-acetyl-D-glucosamine and Sialic acid. </a:t>
            </a:r>
            <a:endParaRPr lang="en-GB" sz="16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type="body" idx="1"/>
          </p:nvPr>
        </p:nvSpPr>
        <p:spPr>
          <a:xfrm>
            <a:off x="0" y="0"/>
            <a:ext cx="9144000" cy="47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N-acetyl-L-cysteine (NAC) - </a:t>
            </a:r>
            <a:r>
              <a:rPr lang="en-GB">
                <a:solidFill>
                  <a:schemeClr val="dk1"/>
                </a:solidFill>
              </a:rPr>
              <a:t>150–300 mg [14]</a:t>
            </a:r>
            <a:endParaRPr lang="en-GB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40" name="Shape 440"/>
          <p:cNvSpPr txBox="1"/>
          <p:nvPr/>
        </p:nvSpPr>
        <p:spPr>
          <a:xfrm>
            <a:off x="15100" y="371025"/>
            <a:ext cx="9086100" cy="13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Antioxidant, detoxifier, mucolytic agent.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 b="1">
                <a:solidFill>
                  <a:schemeClr val="dk1"/>
                </a:solidFill>
              </a:rPr>
              <a:t>Precursor for glutathione</a:t>
            </a:r>
            <a:r>
              <a:rPr lang="en-GB" sz="1800">
                <a:solidFill>
                  <a:schemeClr val="dk1"/>
                </a:solidFill>
              </a:rPr>
              <a:t> synthesis [via cystein - SE: homocystein][14]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May serve as a substrate for microsomal glutathione transferase. 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Increases cellular pools of free radical scavengers. </a:t>
            </a:r>
            <a:endParaRPr lang="en-GB"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441" name="Shape 441"/>
          <p:cNvSpPr txBox="1"/>
          <p:nvPr/>
        </p:nvSpPr>
        <p:spPr>
          <a:xfrm>
            <a:off x="36850" y="1495000"/>
            <a:ext cx="9071400" cy="226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Pre-treatment</a:t>
            </a:r>
            <a:r>
              <a:rPr lang="en-GB" sz="1800" b="1">
                <a:solidFill>
                  <a:schemeClr val="dk1"/>
                </a:solidFill>
              </a:rPr>
              <a:t> prevent increased IP following intestinal ischemia and reperfusion</a:t>
            </a:r>
            <a:r>
              <a:rPr lang="en-GB" sz="1800">
                <a:solidFill>
                  <a:schemeClr val="dk1"/>
                </a:solidFill>
              </a:rPr>
              <a:t> in animals [14]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Reported to prevent apoptosis in neuronal cells but induce apoptosis in smooth muscle cells.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NAC appears to </a:t>
            </a:r>
            <a:r>
              <a:rPr lang="en-GB" sz="1800" b="1">
                <a:solidFill>
                  <a:schemeClr val="dk1"/>
                </a:solidFill>
              </a:rPr>
              <a:t>normalize glutamate neurotransmission</a:t>
            </a:r>
            <a:r>
              <a:rPr lang="en-GB" sz="1800">
                <a:solidFill>
                  <a:schemeClr val="dk1"/>
                </a:solidFill>
              </a:rPr>
              <a:t> into the nucleus accumbens and other brain structures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Inhibits influenza viruses, HIV replication. </a:t>
            </a:r>
            <a:endParaRPr lang="en-GB"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442" name="Shape 442"/>
          <p:cNvSpPr txBox="1"/>
          <p:nvPr/>
        </p:nvSpPr>
        <p:spPr>
          <a:xfrm>
            <a:off x="29600" y="3481875"/>
            <a:ext cx="9086100" cy="16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GB" sz="1800" b="1">
                <a:solidFill>
                  <a:srgbClr val="0000FF"/>
                </a:solidFill>
              </a:rPr>
              <a:t>Bactericidal properties</a:t>
            </a:r>
            <a:r>
              <a:rPr lang="en-GB" sz="1800">
                <a:solidFill>
                  <a:srgbClr val="0000FF"/>
                </a:solidFill>
              </a:rPr>
              <a:t> </a:t>
            </a:r>
            <a:endParaRPr lang="en-GB" sz="1800">
              <a:solidFill>
                <a:srgbClr val="0000FF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GB" sz="1800">
                <a:solidFill>
                  <a:srgbClr val="0000FF"/>
                </a:solidFill>
              </a:rPr>
              <a:t>Breaks down bacterial biofilms of Pseudomonas aeruginosa, Staphylococcus aureus, </a:t>
            </a:r>
            <a:r>
              <a:rPr lang="en-GB" sz="1800" b="1">
                <a:solidFill>
                  <a:srgbClr val="0000FF"/>
                </a:solidFill>
              </a:rPr>
              <a:t>Enterococcus faecalis, Enterobacter cloacae, </a:t>
            </a:r>
            <a:r>
              <a:rPr lang="en-GB" sz="1800">
                <a:solidFill>
                  <a:srgbClr val="0000FF"/>
                </a:solidFill>
              </a:rPr>
              <a:t>Staphylococcus epidermidis and Klebsiella pneumoniae</a:t>
            </a:r>
            <a:endParaRPr lang="en-GB" sz="180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sz="1800" b="1">
                <a:solidFill>
                  <a:schemeClr val="dk1"/>
                </a:solidFill>
              </a:rPr>
              <a:t>Glutathion</a:t>
            </a:r>
            <a:endParaRPr lang="en-GB" sz="1800" b="1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type="title"/>
          </p:nvPr>
        </p:nvSpPr>
        <p:spPr>
          <a:xfrm>
            <a:off x="0" y="0"/>
            <a:ext cx="8832300" cy="55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 b="1"/>
              <a:t>What abou NAC in food and how to elevate glutathion ?</a:t>
            </a:r>
            <a:endParaRPr lang="en-GB" sz="2400" b="1"/>
          </a:p>
        </p:txBody>
      </p:sp>
      <p:sp>
        <p:nvSpPr>
          <p:cNvPr id="448" name="Shape 448"/>
          <p:cNvSpPr txBox="1"/>
          <p:nvPr>
            <p:ph type="body" idx="1"/>
          </p:nvPr>
        </p:nvSpPr>
        <p:spPr>
          <a:xfrm>
            <a:off x="0" y="639325"/>
            <a:ext cx="4931700" cy="323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Sources of cysteine - </a:t>
            </a:r>
            <a:r>
              <a:rPr lang="en-GB" b="1">
                <a:solidFill>
                  <a:schemeClr val="dk1"/>
                </a:solidFill>
              </a:rPr>
              <a:t>sulphur-containing amino acids: 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granola </a:t>
            </a:r>
            <a:endParaRPr lang="en-GB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oat flakes</a:t>
            </a:r>
            <a:endParaRPr lang="en-GB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broccoli</a:t>
            </a:r>
            <a:endParaRPr lang="en-GB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red pepper </a:t>
            </a:r>
            <a:endParaRPr lang="en-GB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onion </a:t>
            </a:r>
            <a:endParaRPr lang="en-GB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bananas</a:t>
            </a:r>
            <a:endParaRPr lang="en-GB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garlic</a:t>
            </a:r>
            <a:endParaRPr lang="en-GB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soy beans</a:t>
            </a:r>
            <a:endParaRPr lang="en-GB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linseed </a:t>
            </a:r>
            <a:endParaRPr lang="en-GB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wheat germ</a:t>
            </a:r>
            <a:endParaRPr lang="en-GB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radish turnip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watercress</a:t>
            </a:r>
            <a:endParaRPr lang="en-GB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449" name="Shape 449"/>
          <p:cNvSpPr txBox="1"/>
          <p:nvPr/>
        </p:nvSpPr>
        <p:spPr>
          <a:xfrm>
            <a:off x="5212025" y="639325"/>
            <a:ext cx="3961200" cy="45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sz="1800" b="1">
                <a:solidFill>
                  <a:srgbClr val="073763"/>
                </a:solidFill>
              </a:rPr>
              <a:t>Increases glutathione </a:t>
            </a:r>
            <a:endParaRPr lang="en-GB" sz="1800" b="1">
              <a:solidFill>
                <a:srgbClr val="073763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GB" sz="1800">
                <a:solidFill>
                  <a:srgbClr val="073763"/>
                </a:solidFill>
              </a:rPr>
              <a:t>milk thistle - silymarin - prevents depletion</a:t>
            </a:r>
            <a:endParaRPr lang="en-GB" sz="1800">
              <a:solidFill>
                <a:srgbClr val="073763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GB" sz="1800">
                <a:solidFill>
                  <a:srgbClr val="073763"/>
                </a:solidFill>
              </a:rPr>
              <a:t>alpha lipoic acid </a:t>
            </a:r>
            <a:endParaRPr lang="en-GB" sz="1800">
              <a:solidFill>
                <a:srgbClr val="073763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GB" sz="1800">
                <a:solidFill>
                  <a:srgbClr val="073763"/>
                </a:solidFill>
              </a:rPr>
              <a:t>broccoli </a:t>
            </a:r>
            <a:endParaRPr lang="en-GB" sz="1800">
              <a:solidFill>
                <a:srgbClr val="073763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GB" sz="1800">
                <a:solidFill>
                  <a:srgbClr val="073763"/>
                </a:solidFill>
              </a:rPr>
              <a:t>avocado</a:t>
            </a:r>
            <a:endParaRPr lang="en-GB" sz="1800">
              <a:solidFill>
                <a:srgbClr val="073763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GB" sz="1800">
                <a:solidFill>
                  <a:srgbClr val="073763"/>
                </a:solidFill>
              </a:rPr>
              <a:t>spinach</a:t>
            </a:r>
            <a:endParaRPr lang="en-GB" sz="1800">
              <a:solidFill>
                <a:srgbClr val="073763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GB" sz="1800">
                <a:solidFill>
                  <a:srgbClr val="073763"/>
                </a:solidFill>
              </a:rPr>
              <a:t>undenatured whey protein</a:t>
            </a:r>
            <a:endParaRPr lang="en-GB" sz="1800">
              <a:solidFill>
                <a:srgbClr val="073763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GB" sz="1800">
                <a:solidFill>
                  <a:srgbClr val="073763"/>
                </a:solidFill>
              </a:rPr>
              <a:t>turmeric - increase expression of glutathione S-transferase</a:t>
            </a:r>
            <a:endParaRPr lang="en-GB" sz="1800">
              <a:solidFill>
                <a:srgbClr val="073763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GB" sz="1800">
                <a:solidFill>
                  <a:srgbClr val="073763"/>
                </a:solidFill>
              </a:rPr>
              <a:t>selenium - cofactor of glutathione peroxidase </a:t>
            </a:r>
            <a:endParaRPr lang="en-GB" sz="1800">
              <a:solidFill>
                <a:srgbClr val="07376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450" name="Shape 450"/>
          <p:cNvSpPr txBox="1"/>
          <p:nvPr/>
        </p:nvSpPr>
        <p:spPr>
          <a:xfrm>
            <a:off x="1975600" y="1132125"/>
            <a:ext cx="2494500" cy="35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raw eggs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unprocessed meats 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argula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bok choy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brussel sprouts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cabbage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cauliflower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collard green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kale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mustard green </a:t>
            </a:r>
            <a:endParaRPr lang="en-GB"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type="title"/>
          </p:nvPr>
        </p:nvSpPr>
        <p:spPr>
          <a:xfrm>
            <a:off x="0" y="0"/>
            <a:ext cx="8832300" cy="3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6000"/>
              <a:buFont typeface="Arial" panose="020B0604020202020204"/>
              <a:buNone/>
            </a:pPr>
            <a:r>
              <a:rPr lang="en-GB" sz="2400" b="1"/>
              <a:t>Glutamine:</a:t>
            </a:r>
            <a:r>
              <a:rPr lang="en-GB" sz="2400"/>
              <a:t> 750–1,500 mg p.o. </a:t>
            </a:r>
            <a:r>
              <a:rPr lang="en-GB" sz="1000"/>
              <a:t>[14]</a:t>
            </a:r>
            <a:endParaRPr lang="en-GB" sz="1000"/>
          </a:p>
        </p:txBody>
      </p:sp>
      <p:sp>
        <p:nvSpPr>
          <p:cNvPr id="456" name="Shape 456"/>
          <p:cNvSpPr txBox="1"/>
          <p:nvPr>
            <p:ph type="body" idx="1"/>
          </p:nvPr>
        </p:nvSpPr>
        <p:spPr>
          <a:xfrm>
            <a:off x="0" y="436300"/>
            <a:ext cx="9101100" cy="460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/>
              <a:t>nitrogen donation for anabolic processes, incl. synthesis of purines = regeneration</a:t>
            </a:r>
            <a:endParaRPr lang="en-GB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 sz="1800"/>
              <a:t>essential for all proliferating tissues incl. immune cells, tumors or epithelia</a:t>
            </a:r>
            <a:endParaRPr lang="en-GB"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 sz="1800">
                <a:solidFill>
                  <a:schemeClr val="dk1"/>
                </a:solidFill>
              </a:rPr>
              <a:t>Glutamine mouthwash - useful to prevent oral mucositis while undergoing chemotherapy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0000FF"/>
                </a:solidFill>
              </a:rPr>
              <a:t>best known compound for reducing IP </a:t>
            </a:r>
            <a:endParaRPr lang="en-GB">
              <a:solidFill>
                <a:srgbClr val="0000FF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works in concert </a:t>
            </a:r>
            <a:r>
              <a:rPr lang="en-GB" b="1">
                <a:solidFill>
                  <a:srgbClr val="0000FF"/>
                </a:solidFill>
              </a:rPr>
              <a:t>with: leucine, arginine</a:t>
            </a:r>
            <a:r>
              <a:rPr lang="en-GB">
                <a:solidFill>
                  <a:schemeClr val="dk1"/>
                </a:solidFill>
              </a:rPr>
              <a:t> [10]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important for quickly dividing cells - incl. enterocytes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rgbClr val="0000FF"/>
                </a:solidFill>
              </a:rPr>
              <a:t>antioxidant</a:t>
            </a:r>
            <a:r>
              <a:rPr lang="en-GB">
                <a:solidFill>
                  <a:schemeClr val="dk1"/>
                </a:solidFill>
              </a:rPr>
              <a:t>, can </a:t>
            </a:r>
            <a:r>
              <a:rPr lang="en-GB">
                <a:solidFill>
                  <a:srgbClr val="0000FF"/>
                </a:solidFill>
              </a:rPr>
              <a:t>restore stress-induced loss of barrier integrity</a:t>
            </a:r>
            <a:r>
              <a:rPr lang="en-GB">
                <a:solidFill>
                  <a:schemeClr val="dk1"/>
                </a:solidFill>
              </a:rPr>
              <a:t> [11]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maintain</a:t>
            </a:r>
            <a:r>
              <a:rPr lang="en-GB">
                <a:solidFill>
                  <a:srgbClr val="0000FF"/>
                </a:solidFill>
              </a:rPr>
              <a:t> transepithelial resistance</a:t>
            </a:r>
            <a:r>
              <a:rPr lang="en-GB">
                <a:solidFill>
                  <a:schemeClr val="dk1"/>
                </a:solidFill>
              </a:rPr>
              <a:t>   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7g p.o. 3xd 1 week  before Indometacine use - </a:t>
            </a:r>
            <a:r>
              <a:rPr lang="en-GB">
                <a:solidFill>
                  <a:srgbClr val="0000FF"/>
                </a:solidFill>
              </a:rPr>
              <a:t>prevented IP due to NSAIDs</a:t>
            </a:r>
            <a:r>
              <a:rPr lang="en-GB">
                <a:solidFill>
                  <a:schemeClr val="dk1"/>
                </a:solidFill>
              </a:rPr>
              <a:t> [7]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increase intestinal barrier function in malnourished children, in critically ill etc.  [10]</a:t>
            </a:r>
            <a:endParaRPr lang="en-GB">
              <a:solidFill>
                <a:schemeClr val="dk1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</a:pPr>
            <a:r>
              <a:rPr lang="en-GB" sz="1800">
                <a:solidFill>
                  <a:schemeClr val="dk1"/>
                </a:solidFill>
              </a:rPr>
              <a:t>Lowered the frequency of infections following abdominal surgery [10]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>
                <a:solidFill>
                  <a:srgbClr val="0000FF"/>
                </a:solidFill>
              </a:rPr>
              <a:t>IBD treatment alone or in combination with other AMK is promising [10]</a:t>
            </a:r>
            <a:endParaRPr lang="en-GB">
              <a:solidFill>
                <a:srgbClr val="0000FF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allergies improved by glutamine treatment during the first year of life [10]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preserved mucosal structure, gut-associated lymphoid tissue (</a:t>
            </a:r>
            <a:r>
              <a:rPr lang="en-GB">
                <a:solidFill>
                  <a:srgbClr val="0000FF"/>
                </a:solidFill>
              </a:rPr>
              <a:t>GALT</a:t>
            </a:r>
            <a:r>
              <a:rPr lang="en-GB">
                <a:solidFill>
                  <a:schemeClr val="dk1"/>
                </a:solidFill>
              </a:rPr>
              <a:t>) function and intestinal</a:t>
            </a:r>
            <a:r>
              <a:rPr lang="en-GB">
                <a:solidFill>
                  <a:srgbClr val="0000FF"/>
                </a:solidFill>
              </a:rPr>
              <a:t> IgA</a:t>
            </a:r>
            <a:r>
              <a:rPr lang="en-GB">
                <a:solidFill>
                  <a:schemeClr val="dk1"/>
                </a:solidFill>
              </a:rPr>
              <a:t> levels [14] [required for production]</a:t>
            </a:r>
            <a:endParaRPr lang="en-GB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000"/>
              <a:buFont typeface="Arial" panose="020B0604020202020204"/>
              <a:buNone/>
            </a:pPr>
            <a:endParaRPr sz="1200" b="1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000"/>
              <a:buFont typeface="Arial" panose="020B0604020202020204"/>
              <a:buNone/>
            </a:pPr>
            <a:endParaRPr sz="12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457" name="Shape 457"/>
          <p:cNvSpPr txBox="1"/>
          <p:nvPr/>
        </p:nvSpPr>
        <p:spPr>
          <a:xfrm>
            <a:off x="5117675" y="1291950"/>
            <a:ext cx="4026000" cy="11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1">
              <a:solidFill>
                <a:srgbClr val="66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type="title"/>
          </p:nvPr>
        </p:nvSpPr>
        <p:spPr>
          <a:xfrm>
            <a:off x="0" y="0"/>
            <a:ext cx="8832300" cy="101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6000"/>
              <a:buFont typeface="Arial" panose="020B0604020202020204"/>
              <a:buNone/>
            </a:pPr>
            <a:r>
              <a:rPr lang="en-GB" sz="2400" b="1"/>
              <a:t>Glutamine</a:t>
            </a:r>
            <a:endParaRPr lang="en-GB" sz="2400" b="1"/>
          </a:p>
        </p:txBody>
      </p:sp>
      <p:sp>
        <p:nvSpPr>
          <p:cNvPr id="463" name="Shape 463"/>
          <p:cNvSpPr txBox="1"/>
          <p:nvPr>
            <p:ph type="body" idx="1"/>
          </p:nvPr>
        </p:nvSpPr>
        <p:spPr>
          <a:xfrm>
            <a:off x="29250" y="563400"/>
            <a:ext cx="4235100" cy="438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Improves</a:t>
            </a:r>
            <a:r>
              <a:rPr lang="en-GB">
                <a:hlinkClick r:id="rId1"/>
              </a:rPr>
              <a:t> mood</a:t>
            </a:r>
            <a:r>
              <a:rPr lang="en-GB"/>
              <a:t>, concentration, &amp; memory </a:t>
            </a:r>
            <a:endParaRPr lang="en-GB"/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 sz="1800"/>
              <a:t>crosses blood-brain barrier</a:t>
            </a:r>
            <a:endParaRPr lang="en-GB" sz="1800"/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 sz="1800"/>
              <a:t>precursor of glutamic acid</a:t>
            </a:r>
            <a:endParaRPr lang="en-GB" sz="1800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>
                <a:solidFill>
                  <a:srgbClr val="0000FF"/>
                </a:solidFill>
              </a:rPr>
              <a:t>Glutamic acid</a:t>
            </a:r>
            <a:r>
              <a:rPr lang="en-GB"/>
              <a:t>  can be converted into an energy source for neuronal cells when blood sugar is low. </a:t>
            </a:r>
            <a:endParaRPr lang="en-GB"/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1800" b="1">
                <a:solidFill>
                  <a:srgbClr val="0000FF"/>
                </a:solidFill>
              </a:rPr>
              <a:t>glutamine’s ability to damper sugar and alcohol cravings !!!</a:t>
            </a:r>
            <a:endParaRPr lang="en-GB" sz="1800" b="1">
              <a:solidFill>
                <a:srgbClr val="0000FF"/>
              </a:solidFill>
            </a:endParaRPr>
          </a:p>
        </p:txBody>
      </p:sp>
      <p:sp>
        <p:nvSpPr>
          <p:cNvPr id="464" name="Shape 464"/>
          <p:cNvSpPr txBox="1"/>
          <p:nvPr/>
        </p:nvSpPr>
        <p:spPr>
          <a:xfrm>
            <a:off x="4423950" y="146225"/>
            <a:ext cx="4633800" cy="38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>
                <a:solidFill>
                  <a:schemeClr val="dk1"/>
                </a:solidFill>
              </a:rPr>
              <a:t>Glutamine rich foods:</a:t>
            </a:r>
            <a:r>
              <a:rPr lang="en-GB">
                <a:solidFill>
                  <a:schemeClr val="dk1"/>
                </a:solidFill>
              </a:rPr>
              <a:t> </a:t>
            </a:r>
            <a:endParaRPr lang="en-GB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meats,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eggs,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beans, 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legumes - soya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raw leafy vegetables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spinach,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cabbage,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parsley,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kale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milk - goat's milk  more than cow's  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whey protein, casein,</a:t>
            </a:r>
            <a:endParaRPr lang="en-GB" sz="180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cottage + ricotta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seeds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nuts</a:t>
            </a:r>
            <a:endParaRPr lang="en-GB"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65" name="Shape 465"/>
          <p:cNvSpPr txBox="1"/>
          <p:nvPr/>
        </p:nvSpPr>
        <p:spPr>
          <a:xfrm>
            <a:off x="6361875" y="847975"/>
            <a:ext cx="2701500" cy="41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990000"/>
                </a:solidFill>
              </a:rPr>
              <a:t>Destroyed by cooking</a:t>
            </a:r>
            <a:endParaRPr lang="en-GB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0" y="393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Ways of increased intestinal permeability</a:t>
            </a:r>
            <a:endParaRPr lang="en-GB"/>
          </a:p>
        </p:txBody>
      </p:sp>
      <p:sp>
        <p:nvSpPr>
          <p:cNvPr id="94" name="Shape 94"/>
          <p:cNvSpPr txBox="1"/>
          <p:nvPr>
            <p:ph type="body" idx="1"/>
          </p:nvPr>
        </p:nvSpPr>
        <p:spPr>
          <a:xfrm>
            <a:off x="-32475" y="612000"/>
            <a:ext cx="5785500" cy="35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</a:rPr>
              <a:t>Transepithelial permeability</a:t>
            </a:r>
            <a:endParaRPr lang="en-GB" sz="1400" b="1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5400350" y="3116675"/>
            <a:ext cx="3583500" cy="207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>
                <a:solidFill>
                  <a:srgbClr val="990000"/>
                </a:solidFill>
              </a:rPr>
              <a:t>NO SINGLE MOLECULE  can consistently reverse intestinal permeability and proof a regress of related diseases in big clinical studies…</a:t>
            </a:r>
            <a:endParaRPr lang="en-GB" b="1">
              <a:solidFill>
                <a:srgbClr val="99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r>
              <a:rPr lang="en-GB" b="1">
                <a:solidFill>
                  <a:srgbClr val="0000FF"/>
                </a:solidFill>
              </a:rPr>
              <a:t>Too many different factor combinations in every individual person.</a:t>
            </a:r>
            <a:endParaRPr lang="en-GB" b="1">
              <a:solidFill>
                <a:srgbClr val="0000FF"/>
              </a:solidFill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0" y="2232225"/>
            <a:ext cx="5837400" cy="291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</a:rPr>
              <a:t>Killing epithelial cells 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GB">
                <a:solidFill>
                  <a:schemeClr val="dk1"/>
                </a:solidFill>
              </a:rPr>
              <a:t>Necrosis / apoptosis triggers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Oxidative stress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Inflammation - infect., autoim, degener., 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Chemical stress (osmotic, reactive molecules etc.)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Microbial action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Food / environmental toxins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Energy supply (blood, oxygen, butyrate, etc.)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Genetic disposition, hormonal regulations,...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Mechanical (x mucous function, muscular, anatomy)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GB">
                <a:solidFill>
                  <a:schemeClr val="dk1"/>
                </a:solidFill>
              </a:rPr>
              <a:t>X Regeneration - proliferation </a:t>
            </a:r>
            <a:endParaRPr lang="en-GB">
              <a:solidFill>
                <a:schemeClr val="dk1"/>
              </a:solidFill>
            </a:endParaRP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Cytostatics, radiation, different deficiency, toxins</a:t>
            </a:r>
            <a:endParaRPr lang="en-GB">
              <a:solidFill>
                <a:schemeClr val="dk1"/>
              </a:solidFill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0" y="965700"/>
            <a:ext cx="7773600" cy="130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</a:rPr>
              <a:t>Paracellular permeability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GB">
                <a:solidFill>
                  <a:schemeClr val="dk1"/>
                </a:solidFill>
              </a:rPr>
              <a:t>Change or loss of any of the structural proteins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GB">
                <a:solidFill>
                  <a:schemeClr val="dk1"/>
                </a:solidFill>
              </a:rPr>
              <a:t>Regulation of the proteins (from DNA to proteinases)</a:t>
            </a:r>
            <a:endParaRPr lang="en-GB">
              <a:solidFill>
                <a:schemeClr val="dk1"/>
              </a:solidFill>
            </a:endParaRP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Char char="○"/>
            </a:pPr>
            <a:r>
              <a:rPr lang="en-GB">
                <a:solidFill>
                  <a:schemeClr val="dk1"/>
                </a:solidFill>
              </a:rPr>
              <a:t>X Tight junctions and other junctional proteins </a:t>
            </a:r>
            <a:endParaRPr lang="en-GB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GB">
                <a:solidFill>
                  <a:schemeClr val="dk1"/>
                </a:solidFill>
              </a:rPr>
              <a:t>Pores etc.</a:t>
            </a:r>
            <a:endParaRPr lang="en-GB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pic>
        <p:nvPicPr>
          <p:cNvPr id="98" name="Shape 98" descr="Selective_permeability_routes_in_epithelium.pn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323525" y="833999"/>
            <a:ext cx="3767425" cy="207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type="body" idx="1"/>
          </p:nvPr>
        </p:nvSpPr>
        <p:spPr>
          <a:xfrm>
            <a:off x="0" y="31950"/>
            <a:ext cx="9069600" cy="507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Phospholipids</a:t>
            </a:r>
            <a:endParaRPr lang="en-GB" b="1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000"/>
              <a:buFont typeface="Arial" panose="020B0604020202020204"/>
              <a:buNone/>
            </a:pPr>
            <a:r>
              <a:rPr lang="en-GB" sz="1400" b="1">
                <a:solidFill>
                  <a:schemeClr val="dk1"/>
                </a:solidFill>
              </a:rPr>
              <a:t>Essentiale Forte  - 300mg</a:t>
            </a:r>
            <a:r>
              <a:rPr lang="en-GB" sz="1400">
                <a:solidFill>
                  <a:schemeClr val="dk1"/>
                </a:solidFill>
              </a:rPr>
              <a:t> - essential </a:t>
            </a:r>
            <a:r>
              <a:rPr lang="en-GB" sz="1400" b="1">
                <a:solidFill>
                  <a:srgbClr val="0000FF"/>
                </a:solidFill>
              </a:rPr>
              <a:t>phospholipids</a:t>
            </a:r>
            <a:r>
              <a:rPr lang="en-GB" sz="1400">
                <a:solidFill>
                  <a:schemeClr val="dk1"/>
                </a:solidFill>
              </a:rPr>
              <a:t> (EPLs) derived from soya beans</a:t>
            </a:r>
            <a:endParaRPr lang="en-GB" sz="140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 sz="1400"/>
              <a:t>Membrane building blocks </a:t>
            </a:r>
            <a:endParaRPr lang="en-GB" sz="14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</a:rPr>
              <a:t>Phosphatidylcholine (PC) - </a:t>
            </a:r>
            <a:r>
              <a:rPr lang="en-GB" sz="1400">
                <a:solidFill>
                  <a:schemeClr val="dk1"/>
                </a:solidFill>
              </a:rPr>
              <a:t>75–150 mg [14]</a:t>
            </a:r>
            <a:endParaRPr lang="en-GB" sz="140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400" b="1">
                <a:solidFill>
                  <a:schemeClr val="dk1"/>
                </a:solidFill>
              </a:rPr>
              <a:t>Constituent of human bile</a:t>
            </a:r>
            <a:endParaRPr lang="en-GB" sz="1400" b="1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400">
                <a:solidFill>
                  <a:schemeClr val="dk1"/>
                </a:solidFill>
              </a:rPr>
              <a:t>Key component of the hydrophobic mucus gel that protects the GIT mucosa</a:t>
            </a:r>
            <a:endParaRPr lang="en-GB" sz="140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</a:pPr>
            <a:r>
              <a:rPr lang="en-GB" sz="1400" b="1">
                <a:solidFill>
                  <a:srgbClr val="990000"/>
                </a:solidFill>
              </a:rPr>
              <a:t>Exposure to lipopolysaccharides (LPS)</a:t>
            </a:r>
            <a:endParaRPr lang="en-GB" sz="1400" b="1">
              <a:solidFill>
                <a:srgbClr val="990000"/>
              </a:solidFill>
            </a:endParaRP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</a:pPr>
            <a:r>
              <a:rPr lang="en-GB">
                <a:solidFill>
                  <a:srgbClr val="990000"/>
                </a:solidFill>
              </a:rPr>
              <a:t>Can cause injury to both gastrointestinal and non-gastrointestinal tissues [14]</a:t>
            </a:r>
            <a:endParaRPr lang="en-GB">
              <a:solidFill>
                <a:srgbClr val="990000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1400">
                <a:solidFill>
                  <a:srgbClr val="0000FF"/>
                </a:solidFill>
              </a:rPr>
              <a:t>Oral administration of PC prior to LPS exposure significantly</a:t>
            </a:r>
            <a:endParaRPr lang="en-GB" sz="1400">
              <a:solidFill>
                <a:srgbClr val="0000FF"/>
              </a:solidFill>
            </a:endParaRP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>
                <a:solidFill>
                  <a:srgbClr val="0000FF"/>
                </a:solidFill>
              </a:rPr>
              <a:t>Prevented pathological increases in IP [14]</a:t>
            </a:r>
            <a:endParaRPr lang="en-GB">
              <a:solidFill>
                <a:srgbClr val="0000FF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400">
                <a:solidFill>
                  <a:schemeClr val="dk1"/>
                </a:solidFill>
              </a:rPr>
              <a:t>Enteral formulations containing PC</a:t>
            </a:r>
            <a:endParaRPr lang="en-GB" sz="1400">
              <a:solidFill>
                <a:schemeClr val="dk1"/>
              </a:solidFill>
            </a:endParaRP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May be useful in preventing intestinal injury and increased IP from exposure to intestinal endotoxins [14] [16]</a:t>
            </a:r>
            <a:endParaRPr lang="en-GB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</a:pPr>
            <a:r>
              <a:rPr lang="en-GB" sz="1400">
                <a:solidFill>
                  <a:srgbClr val="0000FF"/>
                </a:solidFill>
              </a:rPr>
              <a:t>Enhance the protective effect of conjugated bile salts</a:t>
            </a:r>
            <a:endParaRPr lang="en-GB" sz="1400">
              <a:solidFill>
                <a:srgbClr val="0000FF"/>
              </a:solidFill>
            </a:endParaRP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Reducing IP to endotoxin</a:t>
            </a:r>
            <a:endParaRPr lang="en-GB">
              <a:solidFill>
                <a:schemeClr val="dk1"/>
              </a:solidFill>
            </a:endParaRP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Suppressing production of inflammatory cytokines [14]</a:t>
            </a:r>
            <a:endParaRPr lang="en-GB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400">
                <a:solidFill>
                  <a:schemeClr val="dk1"/>
                </a:solidFill>
              </a:rPr>
              <a:t>Addition of PC to conjugated primary bile salts [CPBS]</a:t>
            </a:r>
            <a:endParaRPr lang="en-GB" sz="1400">
              <a:solidFill>
                <a:schemeClr val="dk1"/>
              </a:solidFill>
            </a:endParaRP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>
                <a:solidFill>
                  <a:srgbClr val="0000FF"/>
                </a:solidFill>
              </a:rPr>
              <a:t>Can reverse ethanol-induced increases in IP to endotoxin</a:t>
            </a:r>
            <a:r>
              <a:rPr lang="en-GB">
                <a:solidFill>
                  <a:schemeClr val="dk1"/>
                </a:solidFill>
              </a:rPr>
              <a:t> and activation of human leukocytes</a:t>
            </a:r>
            <a:endParaRPr lang="en-GB">
              <a:solidFill>
                <a:schemeClr val="dk1"/>
              </a:solidFill>
            </a:endParaRP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</a:pPr>
            <a:r>
              <a:rPr lang="en-GB">
                <a:solidFill>
                  <a:schemeClr val="dk1"/>
                </a:solidFill>
              </a:rPr>
              <a:t>Nearly completely abolished after apical supplementation of CPBS with PC</a:t>
            </a:r>
            <a:endParaRPr lang="en-GB">
              <a:solidFill>
                <a:schemeClr val="dk1"/>
              </a:solidFill>
            </a:endParaRPr>
          </a:p>
          <a:p>
            <a: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But not by CPBS alone [14]</a:t>
            </a:r>
            <a:endParaRPr lang="en-GB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</a:rPr>
              <a:t>Lecithine</a:t>
            </a:r>
            <a:endParaRPr lang="en-GB" sz="1400" b="1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type="body" idx="1"/>
          </p:nvPr>
        </p:nvSpPr>
        <p:spPr>
          <a:xfrm>
            <a:off x="0" y="25750"/>
            <a:ext cx="8832300" cy="45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000"/>
              <a:buFont typeface="Arial" panose="020B0604020202020204"/>
              <a:buNone/>
            </a:pPr>
            <a:r>
              <a:rPr lang="en-GB" sz="2400" b="1">
                <a:solidFill>
                  <a:schemeClr val="dk1"/>
                </a:solidFill>
              </a:rPr>
              <a:t>Zinc</a:t>
            </a:r>
            <a:r>
              <a:rPr lang="en-GB" sz="2400">
                <a:solidFill>
                  <a:schemeClr val="dk1"/>
                </a:solidFill>
              </a:rPr>
              <a:t> </a:t>
            </a:r>
            <a:r>
              <a:rPr lang="en-GB" sz="1200">
                <a:solidFill>
                  <a:schemeClr val="dk1"/>
                </a:solidFill>
              </a:rPr>
              <a:t>picolinate 45–90 mg [14]</a:t>
            </a:r>
            <a:endParaRPr lang="en-GB" sz="120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400">
                <a:solidFill>
                  <a:schemeClr val="dk1"/>
                </a:solidFill>
              </a:rPr>
              <a:t>Consider copper supplementation at 0.75–1.5 mg in light of zinc intake [14]</a:t>
            </a:r>
            <a:endParaRPr lang="en-GB" sz="140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400" b="1">
                <a:solidFill>
                  <a:schemeClr val="dk1"/>
                </a:solidFill>
              </a:rPr>
              <a:t>Lowers IP [7]</a:t>
            </a:r>
            <a:endParaRPr lang="en-GB" sz="1400" b="1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400">
                <a:solidFill>
                  <a:schemeClr val="dk1"/>
                </a:solidFill>
              </a:rPr>
              <a:t>Caco-2 cells grown in zinc-deficient media have</a:t>
            </a:r>
            <a:endParaRPr lang="en-GB" sz="1400">
              <a:solidFill>
                <a:schemeClr val="dk1"/>
              </a:solidFill>
            </a:endParaRP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Altered expression of ZO-1 and occludin</a:t>
            </a:r>
            <a:endParaRPr lang="en-GB">
              <a:solidFill>
                <a:schemeClr val="dk1"/>
              </a:solidFill>
            </a:endParaRPr>
          </a:p>
          <a:p>
            <a: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Localized away from the cell boundaries</a:t>
            </a:r>
            <a:endParaRPr lang="en-GB">
              <a:solidFill>
                <a:schemeClr val="dk1"/>
              </a:solidFill>
            </a:endParaRPr>
          </a:p>
          <a:p>
            <a: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Less homogenous</a:t>
            </a:r>
            <a:endParaRPr lang="en-GB">
              <a:solidFill>
                <a:schemeClr val="dk1"/>
              </a:solidFill>
            </a:endParaRPr>
          </a:p>
          <a:p>
            <a: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Disorganization of F-actin filaments [11]</a:t>
            </a:r>
            <a:endParaRPr lang="en-GB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1400" b="1">
                <a:solidFill>
                  <a:srgbClr val="0000FF"/>
                </a:solidFill>
              </a:rPr>
              <a:t>Appears to play a critical role in the maintenance of normal IP [14] [16]</a:t>
            </a:r>
            <a:endParaRPr lang="en-GB" sz="1400" b="1">
              <a:solidFill>
                <a:srgbClr val="0000FF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1400" b="1">
                <a:solidFill>
                  <a:srgbClr val="0000FF"/>
                </a:solidFill>
              </a:rPr>
              <a:t>Control of inflammation</a:t>
            </a:r>
            <a:endParaRPr lang="en-GB" sz="1400" b="1">
              <a:solidFill>
                <a:srgbClr val="0000FF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</a:pPr>
            <a:r>
              <a:rPr lang="en-GB" sz="1400">
                <a:solidFill>
                  <a:srgbClr val="990000"/>
                </a:solidFill>
              </a:rPr>
              <a:t>Zinc deficiency</a:t>
            </a:r>
            <a:endParaRPr lang="en-GB" sz="1400">
              <a:solidFill>
                <a:srgbClr val="990000"/>
              </a:solidFill>
            </a:endParaRP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</a:pPr>
            <a:r>
              <a:rPr lang="en-GB">
                <a:solidFill>
                  <a:srgbClr val="990000"/>
                </a:solidFill>
              </a:rPr>
              <a:t>Cause disruption in mucosal barrier function</a:t>
            </a:r>
            <a:endParaRPr lang="en-GB">
              <a:solidFill>
                <a:srgbClr val="990000"/>
              </a:solidFill>
            </a:endParaRP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</a:pPr>
            <a:r>
              <a:rPr lang="en-GB">
                <a:solidFill>
                  <a:srgbClr val="990000"/>
                </a:solidFill>
              </a:rPr>
              <a:t>Increased secretion of inflammatory mediators in human intestinal epithelial cells [14]</a:t>
            </a:r>
            <a:endParaRPr lang="en-GB">
              <a:solidFill>
                <a:srgbClr val="990000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1400" b="1">
                <a:solidFill>
                  <a:srgbClr val="0000FF"/>
                </a:solidFill>
              </a:rPr>
              <a:t>Cytoprotective activity in the gastrointestinal tract</a:t>
            </a:r>
            <a:endParaRPr lang="en-GB" sz="1400" b="1">
              <a:solidFill>
                <a:srgbClr val="0000FF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1400" b="1">
                <a:solidFill>
                  <a:srgbClr val="0000FF"/>
                </a:solidFill>
              </a:rPr>
              <a:t>Helps to stabilize intestinal mast cells [14]</a:t>
            </a:r>
            <a:endParaRPr lang="en-GB" sz="1400" b="1">
              <a:solidFill>
                <a:srgbClr val="0000FF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1400" b="1">
                <a:solidFill>
                  <a:srgbClr val="0000FF"/>
                </a:solidFill>
              </a:rPr>
              <a:t>Essential for cell turnover and repair systems [16]</a:t>
            </a:r>
            <a:endParaRPr lang="en-GB" sz="1400" b="1">
              <a:solidFill>
                <a:srgbClr val="0000FF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400">
                <a:solidFill>
                  <a:schemeClr val="dk1"/>
                </a:solidFill>
              </a:rPr>
              <a:t>Inflammatory conditions and malnutrition are known risk factors for zinc deficiency</a:t>
            </a:r>
            <a:endParaRPr lang="en-GB" sz="140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1400">
                <a:solidFill>
                  <a:srgbClr val="0000FF"/>
                </a:solidFill>
              </a:rPr>
              <a:t>Efficacy of Zn supplementation during acute diarrhoea and experimental colitis [16]</a:t>
            </a:r>
            <a:endParaRPr lang="en-GB" sz="1400">
              <a:solidFill>
                <a:srgbClr val="0000FF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400">
                <a:solidFill>
                  <a:schemeClr val="dk1"/>
                </a:solidFill>
              </a:rPr>
              <a:t>P.o. zinc therapy </a:t>
            </a:r>
            <a:r>
              <a:rPr lang="en-GB" sz="1400">
                <a:solidFill>
                  <a:srgbClr val="0000FF"/>
                </a:solidFill>
              </a:rPr>
              <a:t>can restore intestinal permeability in CD</a:t>
            </a:r>
            <a:r>
              <a:rPr lang="en-GB" sz="1400">
                <a:solidFill>
                  <a:schemeClr val="dk1"/>
                </a:solidFill>
              </a:rPr>
              <a:t> patients [16]</a:t>
            </a:r>
            <a:endParaRPr lang="en-GB" sz="1400">
              <a:solidFill>
                <a:schemeClr val="dk1"/>
              </a:solidFill>
            </a:endParaRP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Probably through its ability to modulate TJs both in the small and the large bowels [16]</a:t>
            </a:r>
            <a:endParaRPr lang="en-GB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000"/>
              <a:buFont typeface="Arial" panose="020B0604020202020204"/>
              <a:buNone/>
            </a:pPr>
            <a:endParaRPr sz="12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000"/>
              <a:buFont typeface="Arial" panose="020B0604020202020204"/>
              <a:buNone/>
            </a:pPr>
            <a:endParaRPr sz="12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000"/>
              <a:buFont typeface="Arial" panose="020B0604020202020204"/>
              <a:buNone/>
            </a:pPr>
            <a:endParaRPr sz="12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000"/>
              <a:buFont typeface="Arial" panose="020B0604020202020204"/>
              <a:buNone/>
            </a:pPr>
            <a:endParaRPr sz="12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000"/>
              <a:buFont typeface="Arial" panose="020B0604020202020204"/>
              <a:buNone/>
            </a:pPr>
            <a:endParaRPr sz="12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000"/>
              <a:buFont typeface="Arial" panose="020B0604020202020204"/>
              <a:buNone/>
            </a:pPr>
            <a:endParaRPr sz="12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Arial" panose="020B0604020202020204"/>
              <a:buNone/>
            </a:pPr>
            <a:endParaRPr sz="1300" b="1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type="body" idx="1"/>
          </p:nvPr>
        </p:nvSpPr>
        <p:spPr>
          <a:xfrm>
            <a:off x="0" y="0"/>
            <a:ext cx="8832300" cy="456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</a:rPr>
              <a:t>Vitamin A</a:t>
            </a:r>
            <a:endParaRPr lang="en-GB" b="1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</a:pPr>
            <a:r>
              <a:rPr lang="en-GB">
                <a:solidFill>
                  <a:schemeClr val="dk1"/>
                </a:solidFill>
              </a:rPr>
              <a:t>Deficiency impairs epithelial regeneration, higher concentration might be pro-oxidative</a:t>
            </a:r>
            <a:endParaRPr lang="en-GB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</a:rPr>
              <a:t>Vitamin C, E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>
                <a:solidFill>
                  <a:srgbClr val="0000FF"/>
                </a:solidFill>
              </a:rPr>
              <a:t>Essential roles in protecting intestinal mucosal cells from oxidative damage</a:t>
            </a:r>
            <a:endParaRPr lang="en-GB">
              <a:solidFill>
                <a:srgbClr val="0000FF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Vitamins C and E may also help to promote normal IP function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Treatment with vitamin C (ascorbic acid) and vitamin E (alpha-tocopherol)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1800">
                <a:solidFill>
                  <a:srgbClr val="0000FF"/>
                </a:solidFill>
              </a:rPr>
              <a:t>Reduce the incidence of bacterial translocation from the intestinal lumen</a:t>
            </a:r>
            <a:endParaRPr lang="en-GB" sz="1800">
              <a:solidFill>
                <a:srgbClr val="0000FF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Decrease mucosal lipid peroxidation in chronic portal hypertension in animals</a:t>
            </a:r>
            <a:endParaRPr lang="en-GB" sz="18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</a:rPr>
              <a:t>Vitamin C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1,000–2,000 mg [14]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In patients with IBD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Decreased levels of vitamin C in mucosal tissues</a:t>
            </a:r>
            <a:endParaRPr lang="en-GB" sz="18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type="body" idx="1"/>
          </p:nvPr>
        </p:nvSpPr>
        <p:spPr>
          <a:xfrm>
            <a:off x="0" y="38125"/>
            <a:ext cx="8832300" cy="453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</a:rPr>
              <a:t>Vitamin E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D-alpha tocopheryl succinate 200–400 mg [14]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P.o. 300 mg vitamin E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Decreased inflammation in the colonic mucosa of ulcerative colitis</a:t>
            </a:r>
            <a:endParaRPr lang="en-GB" sz="18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</a:rPr>
              <a:t>Vitamin D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>
                <a:solidFill>
                  <a:srgbClr val="0000FF"/>
                </a:solidFill>
              </a:rPr>
              <a:t>Involved in maintaining intestinal barrier function</a:t>
            </a:r>
            <a:endParaRPr lang="en-GB">
              <a:solidFill>
                <a:srgbClr val="0000FF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>
                <a:solidFill>
                  <a:srgbClr val="0000FF"/>
                </a:solidFill>
              </a:rPr>
              <a:t>Polymorphisms of its receptor have been associated with the development of IBD</a:t>
            </a:r>
            <a:endParaRPr lang="en-GB">
              <a:solidFill>
                <a:srgbClr val="0000FF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Expression of vitamin D receptor on intestinal epithelium </a:t>
            </a:r>
            <a:r>
              <a:rPr lang="en-GB">
                <a:solidFill>
                  <a:srgbClr val="0000FF"/>
                </a:solidFill>
              </a:rPr>
              <a:t>inhibits inflammation-induced apoptosis</a:t>
            </a:r>
            <a:endParaRPr lang="en-GB">
              <a:solidFill>
                <a:srgbClr val="0000FF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Rec. deletion leads to defective </a:t>
            </a:r>
            <a:r>
              <a:rPr lang="en-GB">
                <a:solidFill>
                  <a:srgbClr val="0000FF"/>
                </a:solidFill>
              </a:rPr>
              <a:t>autophagy</a:t>
            </a:r>
            <a:endParaRPr lang="en-GB">
              <a:solidFill>
                <a:srgbClr val="0000FF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Promotes experimental colitis [16]</a:t>
            </a:r>
            <a:endParaRPr lang="en-GB" sz="1800">
              <a:solidFill>
                <a:schemeClr val="dk1"/>
              </a:solidFill>
            </a:endParaRPr>
          </a:p>
          <a:p>
            <a:pPr lvl="0" rtl="0"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</a:rPr>
              <a:t>Lipoic acid</a:t>
            </a:r>
            <a:endParaRPr lang="en-GB" b="1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>
                <a:solidFill>
                  <a:schemeClr val="dk1"/>
                </a:solidFill>
              </a:rPr>
              <a:t>Melatonine</a:t>
            </a:r>
            <a:endParaRPr lang="en-GB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type="body" idx="1"/>
          </p:nvPr>
        </p:nvSpPr>
        <p:spPr>
          <a:xfrm>
            <a:off x="0" y="31950"/>
            <a:ext cx="9100500" cy="200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</a:rPr>
              <a:t>Ginkgo biloba extract: </a:t>
            </a:r>
            <a:r>
              <a:rPr lang="en-GB" sz="2400">
                <a:solidFill>
                  <a:schemeClr val="dk1"/>
                </a:solidFill>
              </a:rPr>
              <a:t>40–80 mg [14] </a:t>
            </a:r>
            <a:endParaRPr lang="en-GB"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>
                <a:solidFill>
                  <a:schemeClr val="dk1"/>
                </a:solidFill>
              </a:rPr>
              <a:t>Antioxidant and free radical–scavenging properties</a:t>
            </a:r>
            <a:endParaRPr lang="en-GB"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>
                <a:solidFill>
                  <a:srgbClr val="0000FF"/>
                </a:solidFill>
              </a:rPr>
              <a:t>Cytoprotective</a:t>
            </a:r>
            <a:r>
              <a:rPr lang="en-GB" sz="2400">
                <a:solidFill>
                  <a:schemeClr val="dk1"/>
                </a:solidFill>
              </a:rPr>
              <a:t> effects on cells of the GIT mucosa [14]</a:t>
            </a:r>
            <a:endParaRPr lang="en-GB"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>
                <a:solidFill>
                  <a:schemeClr val="dk1"/>
                </a:solidFill>
              </a:rPr>
              <a:t>Reduce macroscopic and histological damage to the colonic mucosa in vivo</a:t>
            </a:r>
            <a:endParaRPr lang="en-GB" sz="2400">
              <a:solidFill>
                <a:schemeClr val="dk1"/>
              </a:solidFill>
            </a:endParaRPr>
          </a:p>
          <a:p>
            <a:pPr marL="457200" lvl="0" indent="-69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000"/>
              <a:buFont typeface="Arial" panose="020B0604020202020204"/>
              <a:buNone/>
            </a:pPr>
            <a:r>
              <a:rPr lang="en-GB" sz="2400">
                <a:solidFill>
                  <a:schemeClr val="dk1"/>
                </a:solidFill>
              </a:rPr>
              <a:t>Significantly decrease pro-inflammatory cytokines in experimentally induced ulcerative colitis</a:t>
            </a:r>
            <a:endParaRPr lang="en-GB"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2400">
                <a:solidFill>
                  <a:srgbClr val="0000FF"/>
                </a:solidFill>
              </a:rPr>
              <a:t>Prevent increased IP</a:t>
            </a:r>
            <a:endParaRPr lang="en-GB" sz="2400">
              <a:solidFill>
                <a:srgbClr val="0000FF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>
                <a:solidFill>
                  <a:schemeClr val="dk1"/>
                </a:solidFill>
              </a:rPr>
              <a:t>Prevent mucosal damage in small intestine by ischemia - dose-dependent in animal models [14]</a:t>
            </a:r>
            <a:endParaRPr lang="en-GB"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>
                <a:solidFill>
                  <a:schemeClr val="dk1"/>
                </a:solidFill>
              </a:rPr>
              <a:t>Pre-treatment in animals attenuate small intestine mucosal damage in ischemia and reperfusion [14]</a:t>
            </a:r>
            <a:endParaRPr lang="en-GB" sz="24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000"/>
              <a:buFont typeface="Arial" panose="020B0604020202020204"/>
              <a:buNone/>
            </a:pPr>
            <a:r>
              <a:rPr lang="en-GB" sz="2400" b="1">
                <a:solidFill>
                  <a:schemeClr val="dk1"/>
                </a:solidFill>
              </a:rPr>
              <a:t> </a:t>
            </a:r>
            <a:endParaRPr lang="en-GB" sz="2400" b="1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lvl="0" rtl="0">
              <a:spcBef>
                <a:spcPts val="1400"/>
              </a:spcBef>
              <a:spcAft>
                <a:spcPts val="40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type="body" idx="1"/>
          </p:nvPr>
        </p:nvSpPr>
        <p:spPr>
          <a:xfrm>
            <a:off x="0" y="38125"/>
            <a:ext cx="9112800" cy="510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000"/>
              <a:buFont typeface="Arial" panose="020B0604020202020204"/>
              <a:buNone/>
            </a:pPr>
            <a:r>
              <a:rPr lang="en-GB" sz="2400" b="1">
                <a:solidFill>
                  <a:schemeClr val="dk1"/>
                </a:solidFill>
              </a:rPr>
              <a:t>Quercetin - </a:t>
            </a:r>
            <a:r>
              <a:rPr lang="en-GB" sz="2400">
                <a:solidFill>
                  <a:schemeClr val="dk1"/>
                </a:solidFill>
              </a:rPr>
              <a:t>400–800 mg [14]</a:t>
            </a:r>
            <a:endParaRPr lang="en-GB"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>
                <a:solidFill>
                  <a:schemeClr val="dk1"/>
                </a:solidFill>
              </a:rPr>
              <a:t>Reduces paracellular flux of Lucifer yellow across Caco-2 monolayers - dose-dependent [11]</a:t>
            </a:r>
            <a:endParaRPr lang="en-GB"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>
                <a:solidFill>
                  <a:schemeClr val="dk1"/>
                </a:solidFill>
              </a:rPr>
              <a:t>Increase in claudin-4</a:t>
            </a:r>
            <a:endParaRPr lang="en-GB"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r>
              <a:rPr lang="en-GB" sz="2400">
                <a:solidFill>
                  <a:srgbClr val="0000FF"/>
                </a:solidFill>
              </a:rPr>
              <a:t>Enhance GIT barrier functions in intestinal cells [14]</a:t>
            </a:r>
            <a:endParaRPr lang="en-GB" sz="2400">
              <a:solidFill>
                <a:srgbClr val="0000FF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>
                <a:solidFill>
                  <a:schemeClr val="dk1"/>
                </a:solidFill>
              </a:rPr>
              <a:t>Inhibiting histamine release from intestinal mast cells [14]</a:t>
            </a:r>
            <a:endParaRPr lang="en-GB"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>
                <a:solidFill>
                  <a:schemeClr val="dk1"/>
                </a:solidFill>
              </a:rPr>
              <a:t>Inhibit gene expression and synt. of: TNF-alpha, IL 1-beta, IL-6, IL-8 from mast cells [14]</a:t>
            </a:r>
            <a:endParaRPr lang="en-GB"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>
                <a:solidFill>
                  <a:schemeClr val="dk1"/>
                </a:solidFill>
              </a:rPr>
              <a:t>Antiallergic drug disodium cromoglycate - structurally related to quercetin [14]</a:t>
            </a:r>
            <a:endParaRPr lang="en-GB"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>
                <a:solidFill>
                  <a:srgbClr val="0000FF"/>
                </a:solidFill>
              </a:rPr>
              <a:t>Benefit</a:t>
            </a:r>
            <a:r>
              <a:rPr lang="en-GB" sz="2400">
                <a:solidFill>
                  <a:schemeClr val="dk1"/>
                </a:solidFill>
              </a:rPr>
              <a:t> in: hypertension, interstitial cystitis, chronic prostatitis, decreased plasma-oxidized  LDL  [14]</a:t>
            </a:r>
            <a:endParaRPr lang="en-GB" sz="24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000"/>
              <a:buFont typeface="Arial" panose="020B0604020202020204"/>
              <a:buNone/>
            </a:pPr>
            <a:endParaRPr sz="2400" b="1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type="body" idx="1"/>
          </p:nvPr>
        </p:nvSpPr>
        <p:spPr>
          <a:xfrm>
            <a:off x="93250" y="174125"/>
            <a:ext cx="8739000" cy="439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 b="1">
                <a:solidFill>
                  <a:schemeClr val="dk1"/>
                </a:solidFill>
              </a:rPr>
              <a:t>Coumarins</a:t>
            </a:r>
            <a:endParaRPr lang="en-GB" sz="2400" b="1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 b="1">
                <a:solidFill>
                  <a:schemeClr val="dk1"/>
                </a:solidFill>
              </a:rPr>
              <a:t>Polyfenols</a:t>
            </a:r>
            <a:endParaRPr lang="en-GB" sz="2400" b="1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 b="1">
                <a:solidFill>
                  <a:schemeClr val="dk1"/>
                </a:solidFill>
              </a:rPr>
              <a:t>Tannins of plants</a:t>
            </a:r>
            <a:endParaRPr lang="en-GB" sz="2400" b="1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 b="1">
                <a:solidFill>
                  <a:schemeClr val="dk1"/>
                </a:solidFill>
              </a:rPr>
              <a:t>Catechin class  - </a:t>
            </a:r>
            <a:r>
              <a:rPr lang="en-GB" sz="2400">
                <a:solidFill>
                  <a:schemeClr val="dk1"/>
                </a:solidFill>
              </a:rPr>
              <a:t>Polyphenols derived from the green tea</a:t>
            </a:r>
            <a:endParaRPr lang="en-GB"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 b="1">
                <a:solidFill>
                  <a:schemeClr val="dk1"/>
                </a:solidFill>
              </a:rPr>
              <a:t>Celastrol - tripterine</a:t>
            </a:r>
            <a:endParaRPr lang="en-GB" sz="2400" b="1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 b="1">
                <a:solidFill>
                  <a:schemeClr val="dk1"/>
                </a:solidFill>
              </a:rPr>
              <a:t>Indicaxanthin</a:t>
            </a:r>
            <a:endParaRPr lang="en-GB" sz="2400" b="1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 b="1">
                <a:solidFill>
                  <a:schemeClr val="dk1"/>
                </a:solidFill>
              </a:rPr>
              <a:t>Indirubin</a:t>
            </a:r>
            <a:endParaRPr lang="en-GB" sz="2400" b="1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 b="1">
                <a:solidFill>
                  <a:schemeClr val="dk1"/>
                </a:solidFill>
              </a:rPr>
              <a:t>Myricetin</a:t>
            </a:r>
            <a:endParaRPr lang="en-GB" sz="2400" b="1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 b="1">
                <a:solidFill>
                  <a:schemeClr val="dk1"/>
                </a:solidFill>
              </a:rPr>
              <a:t>Naringenin</a:t>
            </a:r>
            <a:endParaRPr lang="en-GB" sz="2400" b="1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 b="1">
                <a:solidFill>
                  <a:schemeClr val="dk1"/>
                </a:solidFill>
              </a:rPr>
              <a:t>Hesperidin (hesperetin 7-rutinoside)</a:t>
            </a:r>
            <a:endParaRPr lang="en-GB" sz="2400" b="1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 b="1">
                <a:solidFill>
                  <a:schemeClr val="dk1"/>
                </a:solidFill>
              </a:rPr>
              <a:t>Colostrum</a:t>
            </a:r>
            <a:endParaRPr lang="en-GB" sz="2400" b="1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2400" b="1">
                <a:solidFill>
                  <a:schemeClr val="dk1"/>
                </a:solidFill>
              </a:rPr>
              <a:t>Propionyl-L-carnitine (PLC)</a:t>
            </a:r>
            <a:endParaRPr lang="en-GB" sz="2400" b="1">
              <a:solidFill>
                <a:schemeClr val="dk1"/>
              </a:solidFill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4668000" y="1991675"/>
            <a:ext cx="4339800" cy="126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>
                <a:solidFill>
                  <a:srgbClr val="38761D"/>
                </a:solidFill>
              </a:rPr>
              <a:t>See what did helped in UC and CD</a:t>
            </a:r>
            <a:endParaRPr lang="en-GB" b="1">
              <a:solidFill>
                <a:srgbClr val="38761D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GB" b="1">
                <a:solidFill>
                  <a:srgbClr val="38761D"/>
                </a:solidFill>
              </a:rPr>
              <a:t>= might be good for IBS or intestine in general</a:t>
            </a:r>
            <a:endParaRPr lang="en-GB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type="title"/>
          </p:nvPr>
        </p:nvSpPr>
        <p:spPr>
          <a:xfrm>
            <a:off x="0" y="0"/>
            <a:ext cx="8520600" cy="32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b="1"/>
              <a:t>Herbs that help in IBS, UC or CD</a:t>
            </a:r>
            <a:endParaRPr lang="en-GB" sz="1800" b="1"/>
          </a:p>
        </p:txBody>
      </p:sp>
      <p:sp>
        <p:nvSpPr>
          <p:cNvPr id="507" name="Shape 507"/>
          <p:cNvSpPr txBox="1"/>
          <p:nvPr>
            <p:ph type="body" idx="1"/>
          </p:nvPr>
        </p:nvSpPr>
        <p:spPr>
          <a:xfrm>
            <a:off x="31425" y="396675"/>
            <a:ext cx="2936400" cy="471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Peppermint oil capsules</a:t>
            </a:r>
            <a:endParaRPr lang="en-GB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Artichoke leaf extract</a:t>
            </a:r>
            <a:endParaRPr lang="en-GB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Onion</a:t>
            </a:r>
            <a:endParaRPr lang="en-GB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Curcuma - turmeric</a:t>
            </a:r>
            <a:endParaRPr lang="en-GB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Liqorice</a:t>
            </a:r>
            <a:endParaRPr lang="en-GB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chemeClr val="dk1"/>
                </a:solidFill>
              </a:rPr>
              <a:t>Fenugreek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chemeClr val="dk1"/>
                </a:solidFill>
              </a:rPr>
              <a:t>Cannabis sativa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chemeClr val="dk1"/>
                </a:solidFill>
              </a:rPr>
              <a:t>Ginseng - Panax 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chemeClr val="dk1"/>
                </a:solidFill>
              </a:rPr>
              <a:t>Aloe vera gel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Wheat grass juice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Boswellia serrata</a:t>
            </a:r>
            <a:endParaRPr lang="en-GB">
              <a:solidFill>
                <a:schemeClr val="dk1"/>
              </a:solidFill>
            </a:endParaRPr>
          </a:p>
        </p:txBody>
      </p:sp>
      <p:pic>
        <p:nvPicPr>
          <p:cNvPr id="508" name="Shape 508" descr="ll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243044" y="0"/>
            <a:ext cx="390095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Shape 509"/>
          <p:cNvSpPr txBox="1"/>
          <p:nvPr/>
        </p:nvSpPr>
        <p:spPr>
          <a:xfrm>
            <a:off x="2695900" y="365800"/>
            <a:ext cx="2726100" cy="471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Slippery elm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Devil's claw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Tormentil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Wei tong ning [20]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Fufangkushen colon-coated (FCC) capsule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Malva parviflora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Qingchang Shuan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T. purpurea roots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Tormentil extracts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Withania somnifera</a:t>
            </a:r>
            <a:endParaRPr lang="en-GB"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Shape 514" descr="pdf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162775" y="-18550"/>
            <a:ext cx="6323250" cy="51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type="title"/>
          </p:nvPr>
        </p:nvSpPr>
        <p:spPr>
          <a:xfrm>
            <a:off x="311700" y="370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Summary: What to include to reduce IP</a:t>
            </a:r>
            <a:endParaRPr lang="en-GB"/>
          </a:p>
        </p:txBody>
      </p:sp>
      <p:sp>
        <p:nvSpPr>
          <p:cNvPr id="520" name="Shape 520"/>
          <p:cNvSpPr txBox="1"/>
          <p:nvPr>
            <p:ph type="body" idx="1"/>
          </p:nvPr>
        </p:nvSpPr>
        <p:spPr>
          <a:xfrm>
            <a:off x="0" y="715010"/>
            <a:ext cx="9144000" cy="442849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5000"/>
              </a:lnSpc>
              <a:spcBef>
                <a:spcPts val="0"/>
              </a:spcBef>
              <a:buAutoNum type="arabicParenR"/>
            </a:pPr>
            <a:r>
              <a:rPr lang="en-GB"/>
              <a:t>Antioxidants and antiinflammatory food /suppl. and vitamins</a:t>
            </a:r>
            <a:endParaRPr lang="en-GB"/>
          </a:p>
          <a:p>
            <a:pPr marL="457200" lvl="0" indent="-228600" rtl="0">
              <a:lnSpc>
                <a:spcPct val="25000"/>
              </a:lnSpc>
              <a:spcBef>
                <a:spcPts val="0"/>
              </a:spcBef>
              <a:buAutoNum type="arabicParenR"/>
            </a:pPr>
            <a:r>
              <a:rPr lang="en-GB"/>
              <a:t>Nutrients for epithelial cell proliferation and regeneration </a:t>
            </a:r>
            <a:endParaRPr lang="en-GB"/>
          </a:p>
          <a:p>
            <a:pPr marL="457200" lvl="0" indent="-228600" rtl="0">
              <a:lnSpc>
                <a:spcPct val="25000"/>
              </a:lnSpc>
              <a:spcBef>
                <a:spcPts val="0"/>
              </a:spcBef>
              <a:buAutoNum type="arabicParenR"/>
            </a:pPr>
            <a:r>
              <a:rPr lang="en-GB"/>
              <a:t>Probiotic bacteria </a:t>
            </a:r>
            <a:endParaRPr lang="en-GB"/>
          </a:p>
          <a:p>
            <a:pPr marL="457200" lvl="0" indent="-228600" rtl="0">
              <a:lnSpc>
                <a:spcPct val="25000"/>
              </a:lnSpc>
              <a:spcBef>
                <a:spcPts val="0"/>
              </a:spcBef>
              <a:buAutoNum type="arabicParenR"/>
            </a:pPr>
            <a:r>
              <a:rPr lang="en-GB"/>
              <a:t>Prebiotics  - polysaccharides [fibers, some sugars etc.] </a:t>
            </a:r>
            <a:endParaRPr lang="en-GB"/>
          </a:p>
          <a:p>
            <a:pPr marL="457200" lvl="0" indent="-228600" rtl="0">
              <a:lnSpc>
                <a:spcPct val="25000"/>
              </a:lnSpc>
              <a:spcBef>
                <a:spcPts val="0"/>
              </a:spcBef>
              <a:buAutoNum type="arabicParenR"/>
            </a:pPr>
            <a:r>
              <a:rPr lang="en-GB"/>
              <a:t>Pathogenic bacteria suppression</a:t>
            </a:r>
            <a:endParaRPr lang="en-GB"/>
          </a:p>
          <a:p>
            <a:pPr marL="914400" lvl="1" indent="-228600" rtl="0">
              <a:lnSpc>
                <a:spcPct val="25000"/>
              </a:lnSpc>
              <a:spcBef>
                <a:spcPts val="0"/>
              </a:spcBef>
              <a:buAutoNum type="alphaLcParenR"/>
            </a:pPr>
            <a:r>
              <a:rPr lang="en-GB"/>
              <a:t>Curcumin, neem, garlic, onion,...many other herbs and spices</a:t>
            </a:r>
            <a:endParaRPr lang="en-GB"/>
          </a:p>
          <a:p>
            <a:pPr marL="457200" lvl="0" indent="-228600" rtl="0">
              <a:lnSpc>
                <a:spcPct val="25000"/>
              </a:lnSpc>
              <a:spcBef>
                <a:spcPts val="0"/>
              </a:spcBef>
              <a:buAutoNum type="arabicParenR"/>
            </a:pPr>
            <a:r>
              <a:rPr lang="en-GB"/>
              <a:t>Blood supply in GIT capillary </a:t>
            </a:r>
            <a:endParaRPr lang="en-GB"/>
          </a:p>
          <a:p>
            <a:pPr marL="914400" lvl="1" indent="-228600" rtl="0">
              <a:lnSpc>
                <a:spcPct val="25000"/>
              </a:lnSpc>
              <a:spcBef>
                <a:spcPts val="0"/>
              </a:spcBef>
              <a:buAutoNum type="alphaLcParenR"/>
            </a:pPr>
            <a:r>
              <a:rPr lang="en-GB"/>
              <a:t>Aphrodisiacs</a:t>
            </a:r>
            <a:endParaRPr lang="en-GB"/>
          </a:p>
          <a:p>
            <a:pPr marL="914400" lvl="1" indent="-228600" rtl="0">
              <a:lnSpc>
                <a:spcPct val="25000"/>
              </a:lnSpc>
              <a:spcBef>
                <a:spcPts val="0"/>
              </a:spcBef>
              <a:buAutoNum type="alphaLcParenR"/>
            </a:pPr>
            <a:r>
              <a:rPr lang="en-GB"/>
              <a:t>Ginkgo and maybe other nootropics</a:t>
            </a:r>
            <a:endParaRPr lang="en-GB"/>
          </a:p>
          <a:p>
            <a:pPr marL="914400" lvl="1" indent="-228600" rtl="0">
              <a:lnSpc>
                <a:spcPct val="5000"/>
              </a:lnSpc>
              <a:spcBef>
                <a:spcPts val="0"/>
              </a:spcBef>
              <a:buAutoNum type="alphaLcParenR"/>
            </a:pPr>
            <a:r>
              <a:rPr lang="en-GB"/>
              <a:t>Parasymphaticomimetics like hemp etc. </a:t>
            </a:r>
            <a:endParaRPr lang="en-GB"/>
          </a:p>
          <a:p>
            <a:pPr marL="457200" lvl="0" indent="-228600" rtl="0">
              <a:lnSpc>
                <a:spcPct val="15000"/>
              </a:lnSpc>
              <a:spcBef>
                <a:spcPts val="0"/>
              </a:spcBef>
              <a:buAutoNum type="arabicParenR"/>
            </a:pPr>
            <a:r>
              <a:rPr lang="en-GB"/>
              <a:t>Secretagogue of bile salts with PC</a:t>
            </a:r>
            <a:endParaRPr lang="en-GB"/>
          </a:p>
          <a:p>
            <a:pPr marL="914400" lvl="1" indent="-228600" rtl="0">
              <a:lnSpc>
                <a:spcPct val="15000"/>
              </a:lnSpc>
              <a:spcBef>
                <a:spcPts val="0"/>
              </a:spcBef>
              <a:buAutoNum type="alphaLcParenR"/>
            </a:pPr>
            <a:r>
              <a:rPr lang="en-GB"/>
              <a:t>Bitter herbs, chlorophyl etc.</a:t>
            </a:r>
            <a:endParaRPr lang="en-GB"/>
          </a:p>
          <a:p>
            <a:pPr marL="914400" lvl="1" indent="-228600" rtl="0">
              <a:lnSpc>
                <a:spcPct val="15000"/>
              </a:lnSpc>
              <a:spcBef>
                <a:spcPts val="0"/>
              </a:spcBef>
              <a:buAutoNum type="alphaLcParenR"/>
            </a:pPr>
            <a:r>
              <a:rPr lang="en-GB"/>
              <a:t>PUFAs  </a:t>
            </a:r>
            <a:endParaRPr lang="en-GB"/>
          </a:p>
          <a:p>
            <a:pPr marL="914400" lvl="1" indent="-228600" rtl="0">
              <a:lnSpc>
                <a:spcPct val="15000"/>
              </a:lnSpc>
              <a:spcBef>
                <a:spcPts val="0"/>
              </a:spcBef>
              <a:buAutoNum type="alphaLcParenR"/>
            </a:pPr>
            <a:r>
              <a:rPr lang="en-GB"/>
              <a:t>Cholecystocinine mimetics</a:t>
            </a:r>
            <a:endParaRPr lang="en-GB"/>
          </a:p>
          <a:p>
            <a:pPr marL="457200" lvl="0" indent="-228600" rtl="0">
              <a:lnSpc>
                <a:spcPct val="15000"/>
              </a:lnSpc>
              <a:spcBef>
                <a:spcPts val="0"/>
              </a:spcBef>
              <a:buAutoNum type="arabicParenR"/>
            </a:pPr>
            <a:r>
              <a:rPr lang="en-GB"/>
              <a:t>Venous inflammation and edema reduction - rutosides [rutin, aescin, hesperidin,...]</a:t>
            </a:r>
            <a:endParaRPr lang="en-GB"/>
          </a:p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body" idx="1"/>
          </p:nvPr>
        </p:nvSpPr>
        <p:spPr>
          <a:xfrm>
            <a:off x="252900" y="456907"/>
            <a:ext cx="8638200" cy="514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</a:rPr>
              <a:t>Larazotide acetate - AT-1001 - Zonulin receptor antagonist</a:t>
            </a:r>
            <a:endParaRPr lang="en-GB" b="1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Probed in clinical trials, Drug candidate for use in conjunction with a gluten-free diet in celiac disease</a:t>
            </a:r>
            <a:endParaRPr lang="en-GB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To reduce the intestinal permeability caused by gluten and its passage through the epithelium [1]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Does not prevent gluten-induced permeability increases in celiac disease patients [15]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Reduce diabetes and IBD in the non-obese diabetic and IL-10 knockout mouse models [15]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>
                <a:solidFill>
                  <a:schemeClr val="dk1"/>
                </a:solidFill>
              </a:rPr>
              <a:t>Reduced gluten-induced immune reactivity and symptoms in patients with coeliac disease undergoing gluten challenge and was generally well tolerated; however, </a:t>
            </a:r>
            <a:r>
              <a:rPr lang="en-GB" b="1">
                <a:solidFill>
                  <a:srgbClr val="990000"/>
                </a:solidFill>
              </a:rPr>
              <a:t>no significant difference in LAMA ratios between larazotide acetate and placebo was observed.</a:t>
            </a:r>
            <a:endParaRPr lang="en-GB" b="1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>
            <p:ph type="title"/>
          </p:nvPr>
        </p:nvSpPr>
        <p:spPr>
          <a:xfrm>
            <a:off x="268425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Probably </a:t>
            </a:r>
            <a:r>
              <a:rPr lang="en-GB" b="1">
                <a:solidFill>
                  <a:srgbClr val="38761D"/>
                </a:solidFill>
              </a:rPr>
              <a:t>most easy</a:t>
            </a:r>
            <a:r>
              <a:rPr lang="en-GB" b="1">
                <a:solidFill>
                  <a:srgbClr val="000000"/>
                </a:solidFill>
              </a:rPr>
              <a:t> </a:t>
            </a:r>
            <a:r>
              <a:rPr lang="en-GB" b="1">
                <a:solidFill>
                  <a:srgbClr val="BF9000"/>
                </a:solidFill>
              </a:rPr>
              <a:t>and</a:t>
            </a:r>
            <a:r>
              <a:rPr lang="en-GB" b="1">
                <a:solidFill>
                  <a:srgbClr val="000000"/>
                </a:solidFill>
              </a:rPr>
              <a:t> </a:t>
            </a:r>
            <a:r>
              <a:rPr lang="en-GB" b="1">
                <a:solidFill>
                  <a:srgbClr val="0000FF"/>
                </a:solidFill>
              </a:rPr>
              <a:t>effective</a:t>
            </a:r>
            <a:r>
              <a:rPr lang="en-GB" b="1"/>
              <a:t> combinations</a:t>
            </a:r>
            <a:endParaRPr lang="en-GB" b="1"/>
          </a:p>
        </p:txBody>
      </p:sp>
      <p:sp>
        <p:nvSpPr>
          <p:cNvPr id="526" name="Shape 526"/>
          <p:cNvSpPr txBox="1"/>
          <p:nvPr>
            <p:ph type="body" idx="1"/>
          </p:nvPr>
        </p:nvSpPr>
        <p:spPr>
          <a:xfrm>
            <a:off x="56150" y="495600"/>
            <a:ext cx="8776200" cy="464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45000"/>
              </a:lnSpc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lang="en-GB">
                <a:solidFill>
                  <a:srgbClr val="0000FF"/>
                </a:solidFill>
              </a:rPr>
              <a:t>Mutaflor [only on prescription in CR]</a:t>
            </a:r>
            <a:endParaRPr lang="en-GB">
              <a:solidFill>
                <a:srgbClr val="0000FF"/>
              </a:solidFill>
            </a:endParaRPr>
          </a:p>
          <a:p>
            <a:pPr marL="457200" lvl="0" indent="-228600">
              <a:lnSpc>
                <a:spcPct val="45000"/>
              </a:lnSpc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lang="en-GB">
                <a:solidFill>
                  <a:srgbClr val="0000FF"/>
                </a:solidFill>
              </a:rPr>
              <a:t>Lactobacilli</a:t>
            </a:r>
            <a:endParaRPr lang="en-GB">
              <a:solidFill>
                <a:srgbClr val="0000FF"/>
              </a:solidFill>
            </a:endParaRPr>
          </a:p>
          <a:p>
            <a:pPr marL="457200" lvl="0" indent="-228600">
              <a:lnSpc>
                <a:spcPct val="45000"/>
              </a:lnSpc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lang="en-GB">
                <a:solidFill>
                  <a:srgbClr val="0000FF"/>
                </a:solidFill>
              </a:rPr>
              <a:t>Omega-3 MK</a:t>
            </a:r>
            <a:endParaRPr lang="en-GB">
              <a:solidFill>
                <a:srgbClr val="0000FF"/>
              </a:solidFill>
            </a:endParaRPr>
          </a:p>
          <a:p>
            <a:pPr marL="457200" lvl="0" indent="-228600" rtl="0">
              <a:lnSpc>
                <a:spcPct val="45000"/>
              </a:lnSpc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lang="en-GB">
                <a:solidFill>
                  <a:srgbClr val="0000FF"/>
                </a:solidFill>
              </a:rPr>
              <a:t>Psyllium husk</a:t>
            </a:r>
            <a:endParaRPr lang="en-GB">
              <a:solidFill>
                <a:srgbClr val="0000FF"/>
              </a:solidFill>
            </a:endParaRPr>
          </a:p>
          <a:p>
            <a:pPr marL="457200" lvl="0" indent="-228600" rtl="0">
              <a:lnSpc>
                <a:spcPct val="45000"/>
              </a:lnSpc>
              <a:spcBef>
                <a:spcPts val="0"/>
              </a:spcBef>
              <a:buClr>
                <a:srgbClr val="38761D"/>
              </a:buClr>
              <a:buAutoNum type="arabicPeriod"/>
            </a:pPr>
            <a:r>
              <a:rPr lang="en-GB">
                <a:solidFill>
                  <a:srgbClr val="38761D"/>
                </a:solidFill>
              </a:rPr>
              <a:t>Green tea </a:t>
            </a:r>
            <a:endParaRPr lang="en-GB">
              <a:solidFill>
                <a:srgbClr val="38761D"/>
              </a:solidFill>
            </a:endParaRPr>
          </a:p>
          <a:p>
            <a:pPr marL="457200" lvl="0" indent="-228600" rtl="0">
              <a:lnSpc>
                <a:spcPct val="45000"/>
              </a:lnSpc>
              <a:spcBef>
                <a:spcPts val="0"/>
              </a:spcBef>
              <a:buClr>
                <a:srgbClr val="38761D"/>
              </a:buClr>
              <a:buAutoNum type="arabicPeriod"/>
            </a:pPr>
            <a:r>
              <a:rPr lang="en-GB">
                <a:solidFill>
                  <a:srgbClr val="38761D"/>
                </a:solidFill>
              </a:rPr>
              <a:t>NAC - ACC [mucolytic]</a:t>
            </a:r>
            <a:endParaRPr lang="en-GB">
              <a:solidFill>
                <a:srgbClr val="38761D"/>
              </a:solidFill>
            </a:endParaRPr>
          </a:p>
          <a:p>
            <a:pPr marL="457200" lvl="0" indent="-228600" rtl="0">
              <a:lnSpc>
                <a:spcPct val="45000"/>
              </a:lnSpc>
              <a:spcBef>
                <a:spcPts val="0"/>
              </a:spcBef>
              <a:buClr>
                <a:srgbClr val="38761D"/>
              </a:buClr>
              <a:buAutoNum type="arabicPeriod"/>
            </a:pPr>
            <a:r>
              <a:rPr lang="en-GB">
                <a:solidFill>
                  <a:srgbClr val="38761D"/>
                </a:solidFill>
              </a:rPr>
              <a:t>Ginkgo biloba</a:t>
            </a:r>
            <a:endParaRPr lang="en-GB">
              <a:solidFill>
                <a:srgbClr val="38761D"/>
              </a:solidFill>
            </a:endParaRPr>
          </a:p>
          <a:p>
            <a:pPr marL="457200" lvl="0" indent="-228600" rtl="0">
              <a:lnSpc>
                <a:spcPct val="45000"/>
              </a:lnSpc>
              <a:spcBef>
                <a:spcPts val="0"/>
              </a:spcBef>
              <a:buClr>
                <a:srgbClr val="38761D"/>
              </a:buClr>
              <a:buAutoNum type="arabicPeriod"/>
            </a:pPr>
            <a:r>
              <a:rPr lang="en-GB">
                <a:solidFill>
                  <a:srgbClr val="38761D"/>
                </a:solidFill>
              </a:rPr>
              <a:t>Curcuma</a:t>
            </a:r>
            <a:endParaRPr lang="en-GB">
              <a:solidFill>
                <a:srgbClr val="38761D"/>
              </a:solidFill>
            </a:endParaRPr>
          </a:p>
          <a:p>
            <a:pPr marL="457200" lvl="0" indent="-228600" rtl="0">
              <a:lnSpc>
                <a:spcPct val="35000"/>
              </a:lnSpc>
              <a:spcBef>
                <a:spcPts val="0"/>
              </a:spcBef>
              <a:buClr>
                <a:srgbClr val="38761D"/>
              </a:buClr>
              <a:buAutoNum type="arabicPeriod"/>
            </a:pPr>
            <a:r>
              <a:rPr lang="en-GB">
                <a:solidFill>
                  <a:srgbClr val="38761D"/>
                </a:solidFill>
              </a:rPr>
              <a:t>Rutosides [rutin, hesperidin, aescin,...] [venopharmaca]</a:t>
            </a:r>
            <a:endParaRPr lang="en-GB">
              <a:solidFill>
                <a:srgbClr val="38761D"/>
              </a:solidFill>
            </a:endParaRPr>
          </a:p>
          <a:p>
            <a:pPr marL="457200" lvl="0" indent="-228600" rtl="0">
              <a:lnSpc>
                <a:spcPct val="35000"/>
              </a:lnSpc>
              <a:spcBef>
                <a:spcPts val="0"/>
              </a:spcBef>
              <a:buClr>
                <a:srgbClr val="38761D"/>
              </a:buClr>
              <a:buAutoNum type="arabicPeriod"/>
            </a:pPr>
            <a:r>
              <a:rPr lang="en-GB">
                <a:solidFill>
                  <a:srgbClr val="38761D"/>
                </a:solidFill>
              </a:rPr>
              <a:t>Zinc, Vitamin C, E, D, folic acid</a:t>
            </a:r>
            <a:endParaRPr lang="en-GB">
              <a:solidFill>
                <a:srgbClr val="38761D"/>
              </a:solidFill>
            </a:endParaRPr>
          </a:p>
          <a:p>
            <a:pPr marL="457200" lvl="0" indent="-228600" rtl="0">
              <a:lnSpc>
                <a:spcPct val="3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>
                <a:solidFill>
                  <a:schemeClr val="dk1"/>
                </a:solidFill>
              </a:rPr>
              <a:t>N-acetyl-D-glucosamine (NAG), Glutamine, Phosphatidylcholine (PC) </a:t>
            </a:r>
            <a:endParaRPr lang="en-GB">
              <a:solidFill>
                <a:schemeClr val="dk1"/>
              </a:solidFill>
            </a:endParaRPr>
          </a:p>
          <a:p>
            <a:pPr marL="457200" lvl="0" indent="-228600" rtl="0">
              <a:lnSpc>
                <a:spcPct val="75000"/>
              </a:lnSpc>
              <a:spcBef>
                <a:spcPts val="0"/>
              </a:spcBef>
              <a:buClr>
                <a:srgbClr val="BF9000"/>
              </a:buClr>
              <a:buAutoNum type="arabicPeriod"/>
            </a:pPr>
            <a:r>
              <a:rPr lang="en-GB">
                <a:solidFill>
                  <a:srgbClr val="BF9000"/>
                </a:solidFill>
              </a:rPr>
              <a:t>Anti-inflammatory diet as metabolic balance is </a:t>
            </a:r>
            <a:endParaRPr lang="en-GB">
              <a:solidFill>
                <a:srgbClr val="BF9000"/>
              </a:solidFill>
            </a:endParaRPr>
          </a:p>
          <a:p>
            <a:pPr marL="914400" lvl="1" indent="-342900" rtl="0">
              <a:lnSpc>
                <a:spcPct val="45000"/>
              </a:lnSpc>
              <a:spcBef>
                <a:spcPts val="0"/>
              </a:spcBef>
              <a:buClr>
                <a:srgbClr val="BF9000"/>
              </a:buClr>
              <a:buSzPct val="100000"/>
              <a:buAutoNum type="alphaLcPeriod"/>
            </a:pPr>
            <a:r>
              <a:rPr lang="en-GB" sz="1800">
                <a:solidFill>
                  <a:srgbClr val="BF9000"/>
                </a:solidFill>
              </a:rPr>
              <a:t>low AGEs, no gluten, no milk, no alcohol</a:t>
            </a:r>
            <a:endParaRPr lang="en-GB" sz="1800">
              <a:solidFill>
                <a:srgbClr val="BF9000"/>
              </a:solidFill>
            </a:endParaRPr>
          </a:p>
          <a:p>
            <a:pPr marL="914400" lvl="1" indent="-342900" rtl="0">
              <a:lnSpc>
                <a:spcPct val="45000"/>
              </a:lnSpc>
              <a:spcBef>
                <a:spcPts val="0"/>
              </a:spcBef>
              <a:buClr>
                <a:srgbClr val="BF9000"/>
              </a:buClr>
              <a:buSzPct val="100000"/>
              <a:buAutoNum type="alphaLcPeriod"/>
            </a:pPr>
            <a:r>
              <a:rPr lang="en-GB" sz="1800">
                <a:solidFill>
                  <a:srgbClr val="BF9000"/>
                </a:solidFill>
              </a:rPr>
              <a:t>rich in phospholipids, glutamine, boost glutathione...</a:t>
            </a:r>
            <a:endParaRPr lang="en-GB" sz="1800">
              <a:solidFill>
                <a:srgbClr val="BF9000"/>
              </a:solidFill>
            </a:endParaRPr>
          </a:p>
          <a:p>
            <a:pPr lvl="0">
              <a:lnSpc>
                <a:spcPct val="45000"/>
              </a:lnSpc>
              <a:spcBef>
                <a:spcPts val="0"/>
              </a:spcBef>
              <a:buNone/>
            </a:pPr>
          </a:p>
          <a:p>
            <a:pPr lvl="0">
              <a:lnSpc>
                <a:spcPct val="45000"/>
              </a:lnSpc>
              <a:spcBef>
                <a:spcPts val="0"/>
              </a:spcBef>
              <a:buNone/>
            </a:pPr>
          </a:p>
          <a:p>
            <a:pPr lvl="0">
              <a:lnSpc>
                <a:spcPct val="45000"/>
              </a:lnSpc>
              <a:spcBef>
                <a:spcPts val="0"/>
              </a:spcBef>
              <a:buNone/>
            </a:p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>
                <a:solidFill>
                  <a:srgbClr val="0000FF"/>
                </a:solidFill>
              </a:rPr>
              <a:t>Direct benefits of metabolic balance on IP</a:t>
            </a:r>
            <a:endParaRPr lang="en-GB" b="1">
              <a:solidFill>
                <a:srgbClr val="0000FF"/>
              </a:solidFill>
            </a:endParaRPr>
          </a:p>
        </p:txBody>
      </p:sp>
      <p:sp>
        <p:nvSpPr>
          <p:cNvPr id="532" name="Shape 532"/>
          <p:cNvSpPr txBox="1"/>
          <p:nvPr>
            <p:ph type="body" idx="1"/>
          </p:nvPr>
        </p:nvSpPr>
        <p:spPr>
          <a:xfrm>
            <a:off x="0" y="572700"/>
            <a:ext cx="9119100" cy="457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lnSpc>
                <a:spcPct val="25000"/>
              </a:lnSpc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-GB" sz="1400">
                <a:solidFill>
                  <a:srgbClr val="274E13"/>
                </a:solidFill>
              </a:rPr>
              <a:t>Basic fresh food sorts - no unnecessary conservants, adds and heatings</a:t>
            </a:r>
            <a:endParaRPr lang="en-GB" sz="1400">
              <a:solidFill>
                <a:srgbClr val="274E13"/>
              </a:solidFill>
            </a:endParaRPr>
          </a:p>
          <a:p>
            <a:pPr marL="457200" lvl="0" indent="-317500">
              <a:lnSpc>
                <a:spcPct val="25000"/>
              </a:lnSpc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-GB" sz="1400">
                <a:solidFill>
                  <a:srgbClr val="274E13"/>
                </a:solidFill>
              </a:rPr>
              <a:t>Low animal fat, enough of oils rich on omega-3, not heated - low dietary AGEs</a:t>
            </a:r>
            <a:endParaRPr lang="en-GB" sz="1400">
              <a:solidFill>
                <a:srgbClr val="274E13"/>
              </a:solidFill>
            </a:endParaRPr>
          </a:p>
          <a:p>
            <a:pPr marL="457200" lvl="0" indent="-317500" rtl="0">
              <a:lnSpc>
                <a:spcPct val="25000"/>
              </a:lnSpc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-GB" sz="1400">
                <a:solidFill>
                  <a:srgbClr val="274E13"/>
                </a:solidFill>
              </a:rPr>
              <a:t>5h pauses -higher AGEs clearance [autophagocytosis]</a:t>
            </a:r>
            <a:endParaRPr lang="en-GB" sz="1400">
              <a:solidFill>
                <a:srgbClr val="274E13"/>
              </a:solidFill>
            </a:endParaRPr>
          </a:p>
          <a:p>
            <a:pPr marL="457200" lvl="0" indent="-317500">
              <a:lnSpc>
                <a:spcPct val="25000"/>
              </a:lnSpc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-GB" sz="1400">
                <a:solidFill>
                  <a:srgbClr val="274E13"/>
                </a:solidFill>
              </a:rPr>
              <a:t>Lot of water - higher AGEs clearance [urinary excretion]</a:t>
            </a:r>
            <a:endParaRPr lang="en-GB" sz="1400">
              <a:solidFill>
                <a:srgbClr val="274E13"/>
              </a:solidFill>
            </a:endParaRPr>
          </a:p>
          <a:p>
            <a:pPr marL="457200" lvl="0" indent="-317500">
              <a:lnSpc>
                <a:spcPct val="25000"/>
              </a:lnSpc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-GB" sz="1400">
                <a:solidFill>
                  <a:srgbClr val="274E13"/>
                </a:solidFill>
              </a:rPr>
              <a:t>Low sugars - lower insulin and proinflammatory signals, lower inner AEGs synt.</a:t>
            </a:r>
            <a:endParaRPr lang="en-GB" sz="1400">
              <a:solidFill>
                <a:srgbClr val="274E13"/>
              </a:solidFill>
            </a:endParaRPr>
          </a:p>
          <a:p>
            <a:pPr marL="457200" lvl="0" indent="-317500">
              <a:lnSpc>
                <a:spcPct val="25000"/>
              </a:lnSpc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-GB" sz="1400">
                <a:solidFill>
                  <a:srgbClr val="274E13"/>
                </a:solidFill>
              </a:rPr>
              <a:t>Eggs [lecithines] as one of the central foods</a:t>
            </a:r>
            <a:endParaRPr lang="en-GB" sz="1400">
              <a:solidFill>
                <a:srgbClr val="274E13"/>
              </a:solidFill>
            </a:endParaRPr>
          </a:p>
          <a:p>
            <a:pPr marL="457200" lvl="0" indent="-317500" rtl="0">
              <a:lnSpc>
                <a:spcPct val="25000"/>
              </a:lnSpc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-GB" sz="1400">
                <a:solidFill>
                  <a:srgbClr val="274E13"/>
                </a:solidFill>
              </a:rPr>
              <a:t>Lentils - probiotic sugars</a:t>
            </a:r>
            <a:endParaRPr lang="en-GB" sz="1400">
              <a:solidFill>
                <a:srgbClr val="274E13"/>
              </a:solidFill>
            </a:endParaRPr>
          </a:p>
          <a:p>
            <a:pPr marL="457200" lvl="0" indent="-317500" rtl="0">
              <a:lnSpc>
                <a:spcPct val="25000"/>
              </a:lnSpc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-GB" sz="1400">
                <a:solidFill>
                  <a:srgbClr val="274E13"/>
                </a:solidFill>
              </a:rPr>
              <a:t>Salats aside - folic acid, choloretics, polyphenolic antioxidants etc.</a:t>
            </a:r>
            <a:endParaRPr lang="en-GB" sz="1400">
              <a:solidFill>
                <a:srgbClr val="274E13"/>
              </a:solidFill>
            </a:endParaRPr>
          </a:p>
          <a:p>
            <a:pPr marL="457200" lvl="0" indent="-317500">
              <a:lnSpc>
                <a:spcPct val="25000"/>
              </a:lnSpc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-GB" sz="1400">
                <a:solidFill>
                  <a:srgbClr val="274E13"/>
                </a:solidFill>
              </a:rPr>
              <a:t>Lot of fibres incl. pectines from apples - prebiotics </a:t>
            </a:r>
            <a:endParaRPr lang="en-GB" sz="1400">
              <a:solidFill>
                <a:srgbClr val="274E13"/>
              </a:solidFill>
            </a:endParaRPr>
          </a:p>
          <a:p>
            <a:pPr marL="457200" lvl="0" indent="-317500" rtl="0">
              <a:lnSpc>
                <a:spcPct val="25000"/>
              </a:lnSpc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-GB" sz="1400">
                <a:solidFill>
                  <a:srgbClr val="274E13"/>
                </a:solidFill>
              </a:rPr>
              <a:t>Fresh fruits - antioxidants </a:t>
            </a:r>
            <a:endParaRPr lang="en-GB" sz="1400">
              <a:solidFill>
                <a:srgbClr val="274E13"/>
              </a:solidFill>
            </a:endParaRPr>
          </a:p>
          <a:p>
            <a:pPr marL="457200" lvl="0" indent="-317500" rtl="0">
              <a:lnSpc>
                <a:spcPct val="25000"/>
              </a:lnSpc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-GB" sz="1400">
                <a:solidFill>
                  <a:srgbClr val="274E13"/>
                </a:solidFill>
              </a:rPr>
              <a:t>Easy to avoid gluten or cow milk antigens</a:t>
            </a:r>
            <a:endParaRPr lang="en-GB" sz="1400">
              <a:solidFill>
                <a:srgbClr val="274E13"/>
              </a:solidFill>
            </a:endParaRPr>
          </a:p>
          <a:p>
            <a:pPr marL="457200" lvl="0" indent="-317500" rtl="0">
              <a:lnSpc>
                <a:spcPct val="25000"/>
              </a:lnSpc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-GB" sz="1400">
                <a:solidFill>
                  <a:srgbClr val="274E13"/>
                </a:solidFill>
              </a:rPr>
              <a:t>No limit on healthy herbs and spices</a:t>
            </a:r>
            <a:endParaRPr lang="en-GB" sz="1400">
              <a:solidFill>
                <a:srgbClr val="274E13"/>
              </a:solidFill>
            </a:endParaRPr>
          </a:p>
          <a:p>
            <a:pPr marL="457200" lvl="0" indent="-317500" rtl="0">
              <a:lnSpc>
                <a:spcPct val="25000"/>
              </a:lnSpc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-GB" sz="1400">
                <a:solidFill>
                  <a:srgbClr val="274E13"/>
                </a:solidFill>
              </a:rPr>
              <a:t>Jogurts often in plans - lactobacillus,...</a:t>
            </a:r>
            <a:endParaRPr lang="en-GB" sz="1400">
              <a:solidFill>
                <a:srgbClr val="274E13"/>
              </a:solidFill>
            </a:endParaRPr>
          </a:p>
          <a:p>
            <a:pPr marL="457200" lvl="0" indent="-317500" rtl="0">
              <a:lnSpc>
                <a:spcPct val="25000"/>
              </a:lnSpc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-GB" sz="1400">
                <a:solidFill>
                  <a:srgbClr val="274E13"/>
                </a:solidFill>
              </a:rPr>
              <a:t>Vinegars allowed for food preparation [meat marinades to AEGs reduction, lower GI of sugars]</a:t>
            </a:r>
            <a:endParaRPr lang="en-GB" sz="1400">
              <a:solidFill>
                <a:srgbClr val="274E13"/>
              </a:solidFill>
            </a:endParaRPr>
          </a:p>
          <a:p>
            <a:pPr marL="457200" lvl="0" indent="-317500" rtl="0">
              <a:lnSpc>
                <a:spcPct val="25000"/>
              </a:lnSpc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-GB" sz="1400">
                <a:solidFill>
                  <a:srgbClr val="274E13"/>
                </a:solidFill>
              </a:rPr>
              <a:t>Last food finish before 21h - melatonin sleep quality - better GIT regeneration </a:t>
            </a:r>
            <a:endParaRPr lang="en-GB" sz="1400">
              <a:solidFill>
                <a:srgbClr val="274E13"/>
              </a:solidFill>
            </a:endParaRPr>
          </a:p>
          <a:p>
            <a:pPr marL="457200" lvl="0" indent="-317500" rtl="0">
              <a:lnSpc>
                <a:spcPct val="25000"/>
              </a:lnSpc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-GB" sz="1400">
                <a:solidFill>
                  <a:srgbClr val="274E13"/>
                </a:solidFill>
              </a:rPr>
              <a:t>Foods included rich on folates, glutamine, cystein etc.</a:t>
            </a:r>
            <a:endParaRPr lang="en-GB" sz="1400">
              <a:solidFill>
                <a:srgbClr val="274E13"/>
              </a:solidFill>
            </a:endParaRPr>
          </a:p>
          <a:p>
            <a:pPr marL="457200" lvl="0" indent="-317500" rtl="0">
              <a:lnSpc>
                <a:spcPct val="25000"/>
              </a:lnSpc>
              <a:spcBef>
                <a:spcPts val="0"/>
              </a:spcBef>
              <a:buSzPct val="100000"/>
            </a:pPr>
            <a:r>
              <a:rPr lang="en-GB" sz="1400" b="1"/>
              <a:t>WHAT DID I FORGOT ? </a:t>
            </a:r>
            <a:endParaRPr lang="en-GB" sz="1400" b="1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400" b="1"/>
              <a:t>Sources:</a:t>
            </a:r>
            <a:endParaRPr lang="en-GB" sz="1400" b="1"/>
          </a:p>
        </p:txBody>
      </p:sp>
      <p:sp>
        <p:nvSpPr>
          <p:cNvPr id="538" name="Shape 538"/>
          <p:cNvSpPr txBox="1"/>
          <p:nvPr>
            <p:ph type="body" idx="1"/>
          </p:nvPr>
        </p:nvSpPr>
        <p:spPr>
          <a:xfrm>
            <a:off x="0" y="297775"/>
            <a:ext cx="8832300" cy="484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[1] en.wikipedia.org/wiki/Intestinal_permeability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[2] en.wikipedia.org/wiki/FODMAP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[3] https://www.ncbi.nlm.nih.gov/pmc/articles/PMC1856434/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[4] https://www.ncbi.nlm.nih.gov/pmc/articles/PMC1856434/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[5] https://www.ncbi.nlm.nih.gov/pmc/articles/PMC4253991/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[6] http://www.zdravastreva.cz/page/68004.propustne-strevo/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[7] www.wikiskripta.eu/index.php/Laktul%C3%B3zo/mannitolov%C3%BD_test_st%C5%99evn%C3%AD_propustnosti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[8] www.linkos.cz/files/klinicka-onkologie/23/460.pdf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[9] www.ncbi.nlm.nih.gov/pmc/articles/PMC4316216/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[10] https://www.ncbi.nlm.nih.gov/pmc/articles/PMC4253991/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[11] jn.nutrition.org/content/141/5/769.full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[12] www.sciencedirect.com/science/article/pii/S1568997215000245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[13] physrev.physiology.org/content/91/1/151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[14] www.naturalmedicinejournal.com/journal/2010-03/nutritional-protocol-treatment-intestinal-permeability-defects-and-related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[15] www.ncbi.nlm.nih.gov/pmc/articles/PMC3758766/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[16] www.ncbi.nlm.nih.gov/pmc/articles/PMC4637104/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[17] www.ncbi.nlm.nih.gov/pubmed/18074031/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[19] www.ncbi.nlm.nih.gov/pubmed/27798599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[20] draxe.com/4-steps-to-heal-leaky-gut-and-autoimmune-disease/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[21] www.ncbi.nlm.nih.gov/pmc/articles/PMC3966653/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[22] www.ncbi.nlm.nih.gov/pubmed/16879559</a:t>
            </a:r>
            <a:endParaRPr lang="en-GB" sz="1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 panose="020B0604020202020204"/>
              <a:buNone/>
            </a:pPr>
            <a:r>
              <a:rPr lang="en-GB" sz="1000">
                <a:solidFill>
                  <a:schemeClr val="dk1"/>
                </a:solidFill>
              </a:rPr>
              <a:t>[23] www.jsir.gr.jp/journal/Vol31No3/pdf/06_S2_31.pdf</a:t>
            </a:r>
            <a:endParaRPr lang="en-GB" sz="10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[24]www.mdc-berlin.de/44592828/en/research/research_teams/signal_transduction_in_tumor_cells/Projects/NF-kappaB-in-organogenesis-and-disease/NF-kappaB-signaling-in-intestinal-epithelial-regeneration</a:t>
            </a:r>
            <a:endParaRPr lang="en-GB" sz="10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[25] https://www.ncbi.nlm.nih.gov/pmc/articles/PMC3704564/</a:t>
            </a:r>
            <a:endParaRPr lang="en-GB" sz="10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[26] https://www.ncbi.nlm.nih.gov/pmc/articles/PMC3583887/</a:t>
            </a:r>
            <a:endParaRPr lang="en-GB" sz="10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[27] </a:t>
            </a:r>
            <a:r>
              <a:rPr lang="en-GB" sz="1000" u="sng">
                <a:solidFill>
                  <a:schemeClr val="hlink"/>
                </a:solidFill>
                <a:hlinkClick r:id="rId1"/>
              </a:rPr>
              <a:t>http://www.internimedicina.cz/pdfs/int/2007/12/02.pdf</a:t>
            </a:r>
            <a:endParaRPr lang="en-GB" sz="1000" u="sng">
              <a:solidFill>
                <a:schemeClr val="hlink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[28] </a:t>
            </a:r>
            <a:r>
              <a:rPr lang="en-GB" sz="1000" u="sng">
                <a:solidFill>
                  <a:schemeClr val="hlink"/>
                </a:solidFill>
                <a:hlinkClick r:id="rId2"/>
              </a:rPr>
              <a:t>http://www.boxingscene.com/nutrition/127.php</a:t>
            </a:r>
            <a:endParaRPr lang="en-GB" sz="1000" u="sng">
              <a:solidFill>
                <a:schemeClr val="hlink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[28] </a:t>
            </a:r>
            <a:r>
              <a:rPr lang="en-GB" sz="1000"/>
              <a:t>http://www.globalhealingcenter.com/natural-health/folic-acid-foods/</a:t>
            </a:r>
            <a:endParaRPr lang="en-GB" sz="10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/>
          <p:nvPr>
            <p:ph type="title"/>
          </p:nvPr>
        </p:nvSpPr>
        <p:spPr>
          <a:xfrm>
            <a:off x="311700" y="445025"/>
            <a:ext cx="8520600" cy="386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</a:p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rgbClr val="0000FF"/>
                </a:solidFill>
              </a:rPr>
              <a:t>Thank You for attention</a:t>
            </a:r>
            <a:endParaRPr lang="en-GB" b="1">
              <a:solidFill>
                <a:srgbClr val="0000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b="1">
              <a:solidFill>
                <a:srgbClr val="0000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rgbClr val="351C75"/>
                </a:solidFill>
              </a:rPr>
              <a:t>There is so many things we can do for our our intestine…</a:t>
            </a:r>
            <a:endParaRPr lang="en-GB">
              <a:solidFill>
                <a:srgbClr val="351C75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rgbClr val="351C75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GB">
                <a:solidFill>
                  <a:srgbClr val="38761D"/>
                </a:solidFill>
              </a:rPr>
              <a:t>...and at the same time most of those things are good for our </a:t>
            </a:r>
            <a:r>
              <a:rPr lang="en-GB" b="1">
                <a:solidFill>
                  <a:srgbClr val="38761D"/>
                </a:solidFill>
              </a:rPr>
              <a:t>brain,</a:t>
            </a:r>
            <a:r>
              <a:rPr lang="en-GB">
                <a:solidFill>
                  <a:srgbClr val="38761D"/>
                </a:solidFill>
              </a:rPr>
              <a:t> too. </a:t>
            </a:r>
            <a:endParaRPr lang="en-GB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 descr="inside_story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2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28525" y="0"/>
            <a:ext cx="1606500" cy="62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 b="1"/>
              <a:t>Potential effects of increased intestinal permeability</a:t>
            </a:r>
            <a:endParaRPr lang="en-GB" sz="2400" b="1"/>
          </a:p>
        </p:txBody>
      </p:sp>
      <p:sp>
        <p:nvSpPr>
          <p:cNvPr id="115" name="Shape 115"/>
          <p:cNvSpPr txBox="1"/>
          <p:nvPr>
            <p:ph type="body" idx="1"/>
          </p:nvPr>
        </p:nvSpPr>
        <p:spPr>
          <a:xfrm>
            <a:off x="18450" y="527225"/>
            <a:ext cx="9107100" cy="73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Increased intestinal permeability</a:t>
            </a:r>
            <a:endParaRPr lang="en-GB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b="1">
                <a:solidFill>
                  <a:schemeClr val="dk1"/>
                </a:solidFill>
              </a:rPr>
              <a:t>Passage</a:t>
            </a:r>
            <a:r>
              <a:rPr lang="en-GB">
                <a:solidFill>
                  <a:schemeClr val="dk1"/>
                </a:solidFill>
              </a:rPr>
              <a:t> of microbes, microbial products, and foreign antigens into the mucosa</a:t>
            </a:r>
            <a:endParaRPr lang="en-GB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Shape 116"/>
          <p:cNvSpPr txBox="1"/>
          <p:nvPr/>
        </p:nvSpPr>
        <p:spPr>
          <a:xfrm>
            <a:off x="18450" y="1168675"/>
            <a:ext cx="9144000" cy="7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 b="1">
                <a:solidFill>
                  <a:schemeClr val="dk1"/>
                </a:solidFill>
              </a:rPr>
              <a:t>Antigen </a:t>
            </a:r>
            <a:r>
              <a:rPr lang="en-GB" sz="1800">
                <a:solidFill>
                  <a:schemeClr val="dk1"/>
                </a:solidFill>
              </a:rPr>
              <a:t>presented within the gastrointestinal tract - APC </a:t>
            </a:r>
            <a:endParaRPr lang="en-GB"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onset of mucosal inflammation [16]</a:t>
            </a:r>
            <a:endParaRPr lang="en-GB"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17" name="Shape 117"/>
          <p:cNvSpPr txBox="1"/>
          <p:nvPr/>
        </p:nvSpPr>
        <p:spPr>
          <a:xfrm>
            <a:off x="18450" y="1857575"/>
            <a:ext cx="9107100" cy="169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GB" sz="1800" b="1">
                <a:solidFill>
                  <a:srgbClr val="0000FF"/>
                </a:solidFill>
              </a:rPr>
              <a:t>Genetic susceptibility</a:t>
            </a:r>
            <a:r>
              <a:rPr lang="en-GB" sz="1800">
                <a:solidFill>
                  <a:srgbClr val="0000FF"/>
                </a:solidFill>
              </a:rPr>
              <a:t> of immune system to: </a:t>
            </a:r>
            <a:endParaRPr lang="en-GB" sz="1800">
              <a:solidFill>
                <a:srgbClr val="0000FF"/>
              </a:solidFill>
            </a:endParaRPr>
          </a:p>
          <a:p>
            <a:pPr marL="914400" lvl="1" indent="-3429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GB" sz="1800">
                <a:solidFill>
                  <a:srgbClr val="0000FF"/>
                </a:solidFill>
              </a:rPr>
              <a:t>Misinterpret an environmental antigen - autoimmunity diseases</a:t>
            </a:r>
            <a:endParaRPr lang="en-GB" sz="1800">
              <a:solidFill>
                <a:srgbClr val="0000FF"/>
              </a:solidFill>
            </a:endParaRPr>
          </a:p>
          <a:p>
            <a:pPr marL="914400" lvl="1" indent="-3429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GB" sz="1800">
                <a:solidFill>
                  <a:srgbClr val="0000FF"/>
                </a:solidFill>
              </a:rPr>
              <a:t>Immunisation - allergy mosaic, celiac disease</a:t>
            </a:r>
            <a:endParaRPr lang="en-GB" sz="1800">
              <a:solidFill>
                <a:srgbClr val="0000FF"/>
              </a:solidFill>
            </a:endParaRPr>
          </a:p>
          <a:p>
            <a:pPr marL="914400" lvl="1" indent="-3429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GB" sz="1800">
                <a:solidFill>
                  <a:srgbClr val="0000FF"/>
                </a:solidFill>
              </a:rPr>
              <a:t>Secretion of inflammatory mediators [1] - progress of degenerative diseases</a:t>
            </a:r>
            <a:endParaRPr lang="en-GB" sz="1800">
              <a:solidFill>
                <a:srgbClr val="0000FF"/>
              </a:solidFill>
            </a:endParaRPr>
          </a:p>
          <a:p>
            <a:pPr marL="914400" lvl="1" indent="-3429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GB" sz="1800">
                <a:solidFill>
                  <a:srgbClr val="0000FF"/>
                </a:solidFill>
              </a:rPr>
              <a:t>Inefficiency to kill some sorts of microbes - different IBDs</a:t>
            </a:r>
            <a:endParaRPr lang="en-GB" sz="1800">
              <a:solidFill>
                <a:srgbClr val="0000FF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18" name="Shape 118"/>
          <p:cNvSpPr txBox="1"/>
          <p:nvPr/>
        </p:nvSpPr>
        <p:spPr>
          <a:xfrm>
            <a:off x="29600" y="3423875"/>
            <a:ext cx="9057000" cy="44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 b="1">
                <a:solidFill>
                  <a:schemeClr val="dk1"/>
                </a:solidFill>
              </a:rPr>
              <a:t>1st symptoms / progress / recidiv</a:t>
            </a:r>
            <a:endParaRPr lang="en-GB" sz="1800" b="1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endParaRPr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19" name="Shape 119"/>
          <p:cNvSpPr txBox="1"/>
          <p:nvPr/>
        </p:nvSpPr>
        <p:spPr>
          <a:xfrm>
            <a:off x="15100" y="3909700"/>
            <a:ext cx="9107100" cy="11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990000"/>
                </a:solidFill>
              </a:rPr>
              <a:t>Chronic weak inflammation </a:t>
            </a:r>
            <a:endParaRPr lang="en-GB" sz="1800" b="1">
              <a:solidFill>
                <a:srgbClr val="99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990000"/>
                </a:solidFill>
              </a:rPr>
              <a:t> = oxidative stress </a:t>
            </a:r>
            <a:endParaRPr lang="en-GB" sz="1800" b="1">
              <a:solidFill>
                <a:srgbClr val="990000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000"/>
              <a:buFont typeface="Arial" panose="020B0604020202020204"/>
              <a:buNone/>
            </a:pPr>
            <a:r>
              <a:rPr lang="en-GB" sz="1800" b="1">
                <a:solidFill>
                  <a:srgbClr val="990000"/>
                </a:solidFill>
              </a:rPr>
              <a:t> = risc factor of quicker degeneration etc...</a:t>
            </a:r>
            <a:endParaRPr lang="en-GB" sz="1800" b="1">
              <a:solidFill>
                <a:srgbClr val="990000"/>
              </a:solidFill>
            </a:endParaRPr>
          </a:p>
          <a:p>
            <a:pPr lvl="0" algn="ctr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</a:pPr>
            <a:endParaRPr>
              <a:solidFill>
                <a:schemeClr val="dk1"/>
              </a:solidFill>
            </a:endParaRPr>
          </a:p>
          <a:p>
            <a:pPr lvl="0" algn="ctr">
              <a:spcBef>
                <a:spcPts val="0"/>
              </a:spcBef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38535</Words>
  <Application>WPS Presentation</Application>
  <PresentationFormat/>
  <Paragraphs>1168</Paragraphs>
  <Slides>73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73</vt:i4>
      </vt:variant>
    </vt:vector>
  </HeadingPairs>
  <TitlesOfParts>
    <vt:vector size="83" baseType="lpstr">
      <vt:lpstr>Arial</vt:lpstr>
      <vt:lpstr>SimSun</vt:lpstr>
      <vt:lpstr>Wingdings</vt:lpstr>
      <vt:lpstr>Arial</vt:lpstr>
      <vt:lpstr>Microsoft YaHei</vt:lpstr>
      <vt:lpstr/>
      <vt:lpstr>Arial Unicode MS</vt:lpstr>
      <vt:lpstr>Wingdings</vt:lpstr>
      <vt:lpstr>Segoe Print</vt:lpstr>
      <vt:lpstr>simple-light-2</vt:lpstr>
      <vt:lpstr>and some antiageing aspects</vt:lpstr>
      <vt:lpstr>Intestinal barrier - importance</vt:lpstr>
      <vt:lpstr>Intestinal barrier consists of:</vt:lpstr>
      <vt:lpstr>PowerPoint 演示文稿</vt:lpstr>
      <vt:lpstr>PowerPoint 演示文稿</vt:lpstr>
      <vt:lpstr>Ways of increased intestinal permeability</vt:lpstr>
      <vt:lpstr>PowerPoint 演示文稿</vt:lpstr>
      <vt:lpstr>PowerPoint 演示文稿</vt:lpstr>
      <vt:lpstr>Potential effects of increased intestinal permeability</vt:lpstr>
      <vt:lpstr>PowerPoint 演示文稿</vt:lpstr>
      <vt:lpstr>Associated to increased intestinal permeability</vt:lpstr>
      <vt:lpstr>Differential diagnosis of chronic diarrhoea [3 weeks +] and IBS</vt:lpstr>
      <vt:lpstr>Meteorism, tenderness/pain, diarrhoea  - “GIT irritation” - “IBS with diarrhoea predominance”</vt:lpstr>
      <vt:lpstr>Because of too many unknown factors? </vt:lpstr>
      <vt:lpstr>Some of the IP causing agents</vt:lpstr>
      <vt:lpstr>Some of the IP causing agents</vt:lpstr>
      <vt:lpstr>PowerPoint 演示文稿</vt:lpstr>
      <vt:lpstr>PowerPoint 演示文稿</vt:lpstr>
      <vt:lpstr>AGEs: Advanced Glycation End Products</vt:lpstr>
      <vt:lpstr>PowerPoint 演示文稿</vt:lpstr>
      <vt:lpstr>PowerPoint 演示文稿</vt:lpstr>
      <vt:lpstr>PowerPoint 演示文稿</vt:lpstr>
      <vt:lpstr>AGEs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Safest cooking method</vt:lpstr>
      <vt:lpstr>PowerPoint 演示文稿</vt:lpstr>
      <vt:lpstr>PowerPoint 演示文稿</vt:lpstr>
      <vt:lpstr>PowerPoint 演示文稿</vt:lpstr>
      <vt:lpstr>AGEs contents in food  https://www.ncbi.nlm.nih.gov/pmc/articles/PMC3704564/table/T1/</vt:lpstr>
      <vt:lpstr>PowerPoint 演示文稿</vt:lpstr>
      <vt:lpstr>AEGs content in food</vt:lpstr>
      <vt:lpstr>PowerPoint 演示文稿</vt:lpstr>
      <vt:lpstr>PowerPoint 演示文稿</vt:lpstr>
      <vt:lpstr>PowerPoint 演示文稿</vt:lpstr>
      <vt:lpstr>PowerPoint 演示文稿</vt:lpstr>
      <vt:lpstr>Summary: What to avoid to reduce IP</vt:lpstr>
      <vt:lpstr>Some of the IP reducing agents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Folic acid - crucial for reducing homocystein levels</vt:lpstr>
      <vt:lpstr>PowerPoint 演示文稿</vt:lpstr>
      <vt:lpstr>PowerPoint 演示文稿</vt:lpstr>
      <vt:lpstr>What is N-acetyl-D-glucosamine (NAG)  ? </vt:lpstr>
      <vt:lpstr>PowerPoint 演示文稿</vt:lpstr>
      <vt:lpstr>What abou NAC in food and how to elevate glutathion ?</vt:lpstr>
      <vt:lpstr>Glutamine: 750–1,500 mg p.o. [14]</vt:lpstr>
      <vt:lpstr>Glutamine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Herbs that help in IBS, UC or CD</vt:lpstr>
      <vt:lpstr>PowerPoint 演示文稿</vt:lpstr>
      <vt:lpstr>Summary: What to include to reduce IP</vt:lpstr>
      <vt:lpstr>Probably most easy and effective combinations</vt:lpstr>
      <vt:lpstr>Direct benefits of metabolic balance on IP</vt:lpstr>
      <vt:lpstr>Sources:</vt:lpstr>
      <vt:lpstr>...and at the same time most of those things are good for our brain, too.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Intestinal permeabilityand some antiageing aspects</dc:title>
  <dc:creator/>
  <cp:lastModifiedBy>Dana</cp:lastModifiedBy>
  <cp:revision>1</cp:revision>
  <dcterms:created xsi:type="dcterms:W3CDTF">2018-02-18T13:55:09Z</dcterms:created>
  <dcterms:modified xsi:type="dcterms:W3CDTF">2018-02-18T13:55:09Z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1033-10.2.0.5996</vt:lpwstr>
  </property>
</Properties>
</file>